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57" r:id="rId3"/>
    <p:sldId id="283" r:id="rId4"/>
    <p:sldId id="291" r:id="rId5"/>
    <p:sldId id="292" r:id="rId6"/>
    <p:sldId id="270" r:id="rId7"/>
    <p:sldId id="285" r:id="rId8"/>
    <p:sldId id="262" r:id="rId9"/>
    <p:sldId id="280" r:id="rId10"/>
    <p:sldId id="265" r:id="rId11"/>
    <p:sldId id="281" r:id="rId12"/>
    <p:sldId id="282" r:id="rId13"/>
    <p:sldId id="286" r:id="rId14"/>
    <p:sldId id="287" r:id="rId15"/>
    <p:sldId id="284" r:id="rId16"/>
    <p:sldId id="288" r:id="rId17"/>
    <p:sldId id="289" r:id="rId18"/>
    <p:sldId id="275" r:id="rId19"/>
    <p:sldId id="293" r:id="rId2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9ED0"/>
    <a:srgbClr val="F57814"/>
    <a:srgbClr val="FFB351"/>
    <a:srgbClr val="FF443B"/>
    <a:srgbClr val="005191"/>
    <a:srgbClr val="FBB43E"/>
    <a:srgbClr val="64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10100-14E3-D647-84FF-F8CB4A92EEE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4484-2D14-8147-A2DC-EBF549FB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EA2A-B16D-F446-9BF6-799BE5083711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2BE64-911F-3D4B-A781-15E4A6542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1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93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73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61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5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6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7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15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04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34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94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9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3313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98175"/>
            <a:ext cx="6764747" cy="61032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519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14400" y="5697398"/>
            <a:ext cx="6764216" cy="4896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A4B25F1E-F8F4-7B47-BA46-B09357C18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37540"/>
            <a:ext cx="10440077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1">
                <a:solidFill>
                  <a:schemeClr val="accent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1F2CED0-F4B2-444C-A2DB-8B6203331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65859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1" y="3340100"/>
            <a:ext cx="103632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1">
                <a:solidFill>
                  <a:srgbClr val="00519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F4A92AB-1C18-054F-9217-2B40B71CB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152275"/>
            <a:ext cx="10963073" cy="2342708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4491599"/>
            <a:ext cx="10963073" cy="15035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4405578-F49A-B34B-A203-7A1CFD9D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9862"/>
            <a:ext cx="10981035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81032" cy="1151075"/>
          </a:xfrm>
        </p:spPr>
        <p:txBody>
          <a:bodyPr anchor="b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 flipV="1">
            <a:off x="1188720" y="1644210"/>
            <a:ext cx="0" cy="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A5264B-CDD4-8B4B-953F-DBCD72401211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10842642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83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181600" cy="41111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470904" y="1825625"/>
            <a:ext cx="5408058" cy="41111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64562" cy="1151075"/>
          </a:xfrm>
        </p:spPr>
        <p:txBody>
          <a:bodyPr anchor="b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DC1A83-7CF6-AD42-ADA7-E9DA37FA0A76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10842642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BF3C9A9-8133-EF45-B7C3-0C243CEED6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83553" y="-264587"/>
            <a:ext cx="4381500" cy="435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9862"/>
            <a:ext cx="10972800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72800" cy="1151075"/>
          </a:xfrm>
        </p:spPr>
        <p:txBody>
          <a:bodyPr anchor="b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0E0AC9-CB90-2040-A87E-FDFB508B46C6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7002783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6667AC60-3FC4-5A4B-8102-D722020A5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5F9DB1C-4DE7-2A45-94CA-EE3605959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05236" y="-245538"/>
            <a:ext cx="4381500" cy="435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9862"/>
            <a:ext cx="10968161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68161" cy="1151075"/>
          </a:xfrm>
        </p:spPr>
        <p:txBody>
          <a:bodyPr anchor="b"/>
          <a:lstStyle>
            <a:lvl1pPr>
              <a:defRPr>
                <a:solidFill>
                  <a:srgbClr val="539ED0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847853-8C8F-9F45-AD5C-DE2C4FBF6C15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7002783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255F1768-6559-9F43-B897-FE1E271C8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7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B2BBCDB-0AEF-7A48-B66E-CC1BE36CC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39101" y="-313269"/>
            <a:ext cx="4381500" cy="435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9862"/>
            <a:ext cx="10964636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64636" cy="1151075"/>
          </a:xfrm>
        </p:spPr>
        <p:txBody>
          <a:bodyPr anchor="b"/>
          <a:lstStyle>
            <a:lvl1pPr>
              <a:defRPr>
                <a:solidFill>
                  <a:srgbClr val="FF443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CA80BC-0589-C643-A8FD-AC4D83D39597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7002783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81B3E971-AEB9-114C-B227-8DDFD1613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9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0D997AB-CA73-A447-8D1F-5CE50632F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43" b="90902" l="6445" r="93049">
                        <a14:foregroundMark x1="27371" y1="8952" x2="27371" y2="8952"/>
                        <a14:foregroundMark x1="72194" y1="8734" x2="72194" y2="8734"/>
                        <a14:foregroundMark x1="27951" y1="8588" x2="27951" y2="8588"/>
                        <a14:foregroundMark x1="71398" y1="8588" x2="71398" y2="8588"/>
                        <a14:foregroundMark x1="90152" y1="31514" x2="90152" y2="31514"/>
                        <a14:foregroundMark x1="93049" y1="34571" x2="93049" y2="34571"/>
                        <a14:foregroundMark x1="48950" y1="90975" x2="48950" y2="90975"/>
                        <a14:foregroundMark x1="6445" y1="35735" x2="6445" y2="357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9103" y="-347136"/>
            <a:ext cx="4381500" cy="435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571"/>
            <a:ext cx="10964636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64636" cy="1151075"/>
          </a:xfrm>
        </p:spPr>
        <p:txBody>
          <a:bodyPr anchor="b"/>
          <a:lstStyle>
            <a:lvl1pPr>
              <a:defRPr>
                <a:solidFill>
                  <a:srgbClr val="FFB35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0A1FF-1B66-474B-A564-A056485AA76E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7002783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B4E990C-C6C0-664E-9C8F-C0684E4BB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7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77E6AC8-4592-9E4D-BF8F-F51DBA1B6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225438" y="-1209033"/>
            <a:ext cx="6187547" cy="61875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9862"/>
            <a:ext cx="10964636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64636" cy="1151075"/>
          </a:xfrm>
        </p:spPr>
        <p:txBody>
          <a:bodyPr anchor="b"/>
          <a:lstStyle>
            <a:lvl1pPr>
              <a:defRPr>
                <a:solidFill>
                  <a:srgbClr val="F57814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F923BF-045B-C849-BE55-E68B99BF8921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7002783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5922F2C-0369-374D-B0E4-E49AB5E60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3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5625"/>
            <a:ext cx="10515600" cy="405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675A59-F1BC-AE42-910B-AEF772B847CD}"/>
              </a:ext>
            </a:extLst>
          </p:cNvPr>
          <p:cNvGrpSpPr/>
          <p:nvPr userDrawn="1"/>
        </p:nvGrpSpPr>
        <p:grpSpPr>
          <a:xfrm>
            <a:off x="0" y="0"/>
            <a:ext cx="539496" cy="6858000"/>
            <a:chOff x="0" y="-26388"/>
            <a:chExt cx="3302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7E5850-11CC-8548-ABFF-5ED8F91545E3}"/>
                </a:ext>
              </a:extLst>
            </p:cNvPr>
            <p:cNvSpPr/>
            <p:nvPr userDrawn="1"/>
          </p:nvSpPr>
          <p:spPr>
            <a:xfrm>
              <a:off x="0" y="-26388"/>
              <a:ext cx="330200" cy="265870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9000">
                  <a:srgbClr val="00519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2F0926-D8F5-C541-B507-321766C88113}"/>
                </a:ext>
              </a:extLst>
            </p:cNvPr>
            <p:cNvSpPr/>
            <p:nvPr userDrawn="1"/>
          </p:nvSpPr>
          <p:spPr>
            <a:xfrm>
              <a:off x="0" y="2632314"/>
              <a:ext cx="330200" cy="177443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9000">
                  <a:srgbClr val="539ED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694DD3-9AB3-0E46-B334-FCBE367FBA76}"/>
                </a:ext>
              </a:extLst>
            </p:cNvPr>
            <p:cNvSpPr/>
            <p:nvPr userDrawn="1"/>
          </p:nvSpPr>
          <p:spPr>
            <a:xfrm>
              <a:off x="0" y="4406853"/>
              <a:ext cx="330200" cy="150357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9000">
                  <a:srgbClr val="FF0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C7EDCF-53A7-3E45-AD9A-E9E4A5C655BE}"/>
                </a:ext>
              </a:extLst>
            </p:cNvPr>
            <p:cNvSpPr/>
            <p:nvPr userDrawn="1"/>
          </p:nvSpPr>
          <p:spPr>
            <a:xfrm>
              <a:off x="0" y="5910425"/>
              <a:ext cx="330200" cy="92118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9000">
                  <a:srgbClr val="FFC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569D14B-1FBD-A443-B845-D199664EF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D8D2BF-5426-DA4E-A02D-E2491B455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756" y="6051550"/>
            <a:ext cx="1358144" cy="667475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065CFCF-B9E6-A948-8471-6BEA301A176E}"/>
              </a:ext>
            </a:extLst>
          </p:cNvPr>
          <p:cNvSpPr txBox="1">
            <a:spLocks/>
          </p:cNvSpPr>
          <p:nvPr userDrawn="1"/>
        </p:nvSpPr>
        <p:spPr>
          <a:xfrm>
            <a:off x="8821597" y="6258752"/>
            <a:ext cx="1878682" cy="28692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accent1"/>
                </a:solidFill>
              </a:rPr>
              <a:t>United Way of </a:t>
            </a:r>
            <a:r>
              <a:rPr lang="en-US" sz="1200" b="1" dirty="0" err="1">
                <a:solidFill>
                  <a:schemeClr val="accent1"/>
                </a:solidFill>
              </a:rPr>
              <a:t>Anytown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8934977-2A0D-504A-82F4-9D809EB87C7E}"/>
              </a:ext>
            </a:extLst>
          </p:cNvPr>
          <p:cNvSpPr txBox="1">
            <a:spLocks/>
          </p:cNvSpPr>
          <p:nvPr userDrawn="1"/>
        </p:nvSpPr>
        <p:spPr>
          <a:xfrm>
            <a:off x="8826597" y="6479810"/>
            <a:ext cx="1872332" cy="2416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50" dirty="0">
                <a:solidFill>
                  <a:schemeClr val="accent1"/>
                </a:solidFill>
              </a:rPr>
              <a:t>UnitedWayofAnytown.org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4" r:id="rId3"/>
    <p:sldLayoutId id="214748366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1" r:id="rId10"/>
    <p:sldLayoutId id="21474836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191"/>
        </a:buClr>
        <a:buFont typeface="Arial"/>
        <a:buChar char="•"/>
        <a:defRPr sz="28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191"/>
        </a:buClr>
        <a:buFont typeface="Arial"/>
        <a:buChar char="•"/>
        <a:defRPr sz="24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191"/>
        </a:buClr>
        <a:buFont typeface="Arial"/>
        <a:buChar char="•"/>
        <a:defRPr sz="20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191"/>
        </a:buClr>
        <a:buFont typeface="Arial"/>
        <a:buChar char="•"/>
        <a:defRPr sz="18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191"/>
        </a:buClr>
        <a:buFont typeface="Arial"/>
        <a:buChar char="•"/>
        <a:defRPr sz="18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F7DF4-DE02-5B4C-964F-B96130A515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999" cy="686462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60633" y="4447749"/>
            <a:ext cx="9758995" cy="61032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United Way of Greater Nashville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60633" y="5182386"/>
            <a:ext cx="6764216" cy="489675"/>
          </a:xfrm>
        </p:spPr>
        <p:txBody>
          <a:bodyPr>
            <a:normAutofit/>
          </a:bodyPr>
          <a:lstStyle/>
          <a:p>
            <a:r>
              <a:rPr lang="en-US" sz="2100" dirty="0"/>
              <a:t>Annual [COMPANY NAME] Campaign Kickoff</a:t>
            </a: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sitting, small, table, computer&#10;&#10;Description automatically generated">
            <a:extLst>
              <a:ext uri="{FF2B5EF4-FFF2-40B4-BE49-F238E27FC236}">
                <a16:creationId xmlns:a16="http://schemas.microsoft.com/office/drawing/2014/main" id="{D907376B-5A84-7749-A4ED-1955AC1CF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9049"/>
          </a:xfrm>
        </p:spPr>
      </p:pic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sitting, table, computer&#10;&#10;Description automatically generated">
            <a:extLst>
              <a:ext uri="{FF2B5EF4-FFF2-40B4-BE49-F238E27FC236}">
                <a16:creationId xmlns:a16="http://schemas.microsoft.com/office/drawing/2014/main" id="{C624531B-BA55-2E48-AFC3-C669C64F0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3"/>
            <a:ext cx="12192000" cy="685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5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young, food, girl&#10;&#10;Description automatically generated">
            <a:extLst>
              <a:ext uri="{FF2B5EF4-FFF2-40B4-BE49-F238E27FC236}">
                <a16:creationId xmlns:a16="http://schemas.microsoft.com/office/drawing/2014/main" id="{7DCF25F9-66CA-AB4E-880A-5A7AB4CE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" y="0"/>
            <a:ext cx="12190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6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36426D-934D-8E44-9DD0-5E3230801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40"/>
            <a:ext cx="12192000" cy="686462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577DA9-5306-CB46-A208-04E2478C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312645"/>
            <a:ext cx="7546848" cy="405478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100" b="1" dirty="0"/>
              <a:t>Brian </a:t>
            </a:r>
            <a:r>
              <a:rPr lang="en-US" sz="2100" b="1" dirty="0" err="1"/>
              <a:t>Hassett</a:t>
            </a:r>
            <a:r>
              <a:rPr lang="en-US" sz="2100" b="1" dirty="0"/>
              <a:t>,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100" dirty="0"/>
              <a:t>United Way of Greater Nashville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100" dirty="0"/>
              <a:t>President and CEO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2100" b="1" dirty="0"/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100" b="1" dirty="0"/>
              <a:t>[WORKPLACE ECM, CEO]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493135"/>
            <a:ext cx="9457032" cy="11510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Importance of Your Support</a:t>
            </a:r>
          </a:p>
        </p:txBody>
      </p:sp>
    </p:spTree>
    <p:extLst>
      <p:ext uri="{BB962C8B-B14F-4D97-AF65-F5344CB8AC3E}">
        <p14:creationId xmlns:p14="http://schemas.microsoft.com/office/powerpoint/2010/main" val="92234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931395E-01B3-BC4D-A4CA-A630ADDE9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577DA9-5306-CB46-A208-04E2478C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312645"/>
            <a:ext cx="7546848" cy="405478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[INSERT FULL-SCREEN CAMPAIGN VIDEO]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493135"/>
            <a:ext cx="9457032" cy="11510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Campaign Video</a:t>
            </a:r>
          </a:p>
        </p:txBody>
      </p:sp>
    </p:spTree>
    <p:extLst>
      <p:ext uri="{BB962C8B-B14F-4D97-AF65-F5344CB8AC3E}">
        <p14:creationId xmlns:p14="http://schemas.microsoft.com/office/powerpoint/2010/main" val="145577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F6EC551-FD41-1F47-AEE7-FAD4297E3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21CE31-8E55-9848-891E-A55DEA776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solidFill>
                  <a:schemeClr val="accent5"/>
                </a:solidFill>
              </a:rPr>
              <a:t>[INSERT THEME]</a:t>
            </a:r>
          </a:p>
          <a:p>
            <a:endParaRPr lang="en-US" i="0" dirty="0">
              <a:solidFill>
                <a:schemeClr val="accent5"/>
              </a:solidFill>
            </a:endParaRPr>
          </a:p>
          <a:p>
            <a:r>
              <a:rPr lang="en-US" i="0" dirty="0">
                <a:solidFill>
                  <a:schemeClr val="tx1"/>
                </a:solidFill>
              </a:rPr>
              <a:t>GOAL: </a:t>
            </a:r>
            <a:r>
              <a:rPr lang="en-US" i="0" dirty="0">
                <a:solidFill>
                  <a:schemeClr val="accent5"/>
                </a:solidFill>
              </a:rPr>
              <a:t>[INSERT GOAL]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BB69291-A384-1346-A27A-D0A1C91B6C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AAD5110F-F488-4D4D-9EF2-7A0134816F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54014" y="1"/>
            <a:ext cx="9186041" cy="2658596"/>
          </a:xfrm>
        </p:spPr>
      </p:sp>
    </p:spTree>
    <p:extLst>
      <p:ext uri="{BB962C8B-B14F-4D97-AF65-F5344CB8AC3E}">
        <p14:creationId xmlns:p14="http://schemas.microsoft.com/office/powerpoint/2010/main" val="269589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503B65-A703-864D-89BA-6CB69BB41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999" cy="686462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21CE31-8E55-9848-891E-A55DEA776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INCENTIVES:</a:t>
            </a:r>
          </a:p>
          <a:p>
            <a:pPr marL="571500" indent="-5715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accent5"/>
                </a:solidFill>
              </a:rPr>
              <a:t>[INCENTIVE 1]</a:t>
            </a:r>
          </a:p>
          <a:p>
            <a:pPr marL="571500" indent="-5715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accent5"/>
                </a:solidFill>
              </a:rPr>
              <a:t>[INCENTIVE 2]</a:t>
            </a:r>
          </a:p>
          <a:p>
            <a:pPr marL="571500" indent="-5715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accent5"/>
                </a:solidFill>
              </a:rPr>
              <a:t>[INCENTIVE 3]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i="0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B376AF20-494F-094C-A6B8-22CCECC86F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54014" y="1"/>
            <a:ext cx="9186041" cy="2658596"/>
          </a:xfrm>
        </p:spPr>
      </p:sp>
    </p:spTree>
    <p:extLst>
      <p:ext uri="{BB962C8B-B14F-4D97-AF65-F5344CB8AC3E}">
        <p14:creationId xmlns:p14="http://schemas.microsoft.com/office/powerpoint/2010/main" val="2963184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32B70BF-35B3-AE45-AE01-4A7327A76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577DA9-5306-CB46-A208-04E2478C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922" y="2312645"/>
            <a:ext cx="1755648" cy="405478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[DAY]</a:t>
            </a:r>
          </a:p>
          <a:p>
            <a:pPr marL="0" indent="0">
              <a:buNone/>
            </a:pPr>
            <a:r>
              <a:rPr lang="en-US" dirty="0"/>
              <a:t>[Activity]</a:t>
            </a:r>
          </a:p>
          <a:p>
            <a:pPr marL="0" indent="0">
              <a:buNone/>
            </a:pPr>
            <a:r>
              <a:rPr lang="en-US" dirty="0"/>
              <a:t>[Details]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493135"/>
            <a:ext cx="9457032" cy="11510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Campaign Schedule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AAD3850-C593-4B42-917E-534277911510}"/>
              </a:ext>
            </a:extLst>
          </p:cNvPr>
          <p:cNvSpPr txBox="1">
            <a:spLocks/>
          </p:cNvSpPr>
          <p:nvPr/>
        </p:nvSpPr>
        <p:spPr>
          <a:xfrm>
            <a:off x="4385118" y="2312644"/>
            <a:ext cx="1755648" cy="405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191"/>
              </a:buClr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[DAY]</a:t>
            </a:r>
          </a:p>
          <a:p>
            <a:pPr marL="0" indent="0">
              <a:buFont typeface="Arial"/>
              <a:buNone/>
            </a:pPr>
            <a:r>
              <a:rPr lang="en-US" dirty="0"/>
              <a:t>[Activity]</a:t>
            </a:r>
          </a:p>
          <a:p>
            <a:pPr marL="0" indent="0">
              <a:buFont typeface="Arial"/>
              <a:buNone/>
            </a:pPr>
            <a:r>
              <a:rPr lang="en-US" dirty="0"/>
              <a:t>[Details]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8473825-A848-1B4E-80B5-B617A668A2C7}"/>
              </a:ext>
            </a:extLst>
          </p:cNvPr>
          <p:cNvSpPr txBox="1">
            <a:spLocks/>
          </p:cNvSpPr>
          <p:nvPr/>
        </p:nvSpPr>
        <p:spPr>
          <a:xfrm>
            <a:off x="6300314" y="2301932"/>
            <a:ext cx="1755648" cy="405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191"/>
              </a:buClr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[DAY]</a:t>
            </a:r>
          </a:p>
          <a:p>
            <a:pPr marL="0" indent="0">
              <a:buFont typeface="Arial"/>
              <a:buNone/>
            </a:pPr>
            <a:r>
              <a:rPr lang="en-US" dirty="0"/>
              <a:t>[Activity]</a:t>
            </a:r>
          </a:p>
          <a:p>
            <a:pPr marL="0" indent="0">
              <a:buFont typeface="Arial"/>
              <a:buNone/>
            </a:pPr>
            <a:r>
              <a:rPr lang="en-US" dirty="0"/>
              <a:t>[Details]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F0EF5B0-5AC4-CD45-B728-6E000ADA5983}"/>
              </a:ext>
            </a:extLst>
          </p:cNvPr>
          <p:cNvSpPr txBox="1">
            <a:spLocks/>
          </p:cNvSpPr>
          <p:nvPr/>
        </p:nvSpPr>
        <p:spPr>
          <a:xfrm>
            <a:off x="8202266" y="2301362"/>
            <a:ext cx="1755648" cy="405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191"/>
              </a:buClr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[DAY]</a:t>
            </a:r>
          </a:p>
          <a:p>
            <a:pPr marL="0" indent="0">
              <a:buFont typeface="Arial"/>
              <a:buNone/>
            </a:pPr>
            <a:r>
              <a:rPr lang="en-US" dirty="0"/>
              <a:t>[Activity]</a:t>
            </a:r>
          </a:p>
          <a:p>
            <a:pPr marL="0" indent="0">
              <a:buFont typeface="Arial"/>
              <a:buNone/>
            </a:pPr>
            <a:r>
              <a:rPr lang="en-US" dirty="0"/>
              <a:t>[Details]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33EDED0-BE42-C249-A6A5-7ED06376AF5C}"/>
              </a:ext>
            </a:extLst>
          </p:cNvPr>
          <p:cNvSpPr txBox="1">
            <a:spLocks/>
          </p:cNvSpPr>
          <p:nvPr/>
        </p:nvSpPr>
        <p:spPr>
          <a:xfrm>
            <a:off x="10104218" y="2301362"/>
            <a:ext cx="1755648" cy="405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191"/>
              </a:buClr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[DAY]</a:t>
            </a:r>
          </a:p>
          <a:p>
            <a:pPr marL="0" indent="0">
              <a:buFont typeface="Arial"/>
              <a:buNone/>
            </a:pPr>
            <a:r>
              <a:rPr lang="en-US" dirty="0"/>
              <a:t>[Activity]</a:t>
            </a:r>
          </a:p>
          <a:p>
            <a:pPr marL="0" indent="0">
              <a:buFont typeface="Arial"/>
              <a:buNone/>
            </a:pPr>
            <a:r>
              <a:rPr lang="en-US" dirty="0"/>
              <a:t>[Details]</a:t>
            </a:r>
          </a:p>
        </p:txBody>
      </p:sp>
    </p:spTree>
    <p:extLst>
      <p:ext uri="{BB962C8B-B14F-4D97-AF65-F5344CB8AC3E}">
        <p14:creationId xmlns:p14="http://schemas.microsoft.com/office/powerpoint/2010/main" val="422313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4C32056E-68F4-C64E-BF7A-1DE79009E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15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A1BF3F-C399-6245-92F3-A7EEF2EA6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3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1CD5DE-5D85-3E4C-A7A7-285BD03C9A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6626"/>
            <a:ext cx="12192000" cy="686462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D7406-67A6-3247-B125-FDA4CDEC3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842" y="2109216"/>
            <a:ext cx="10981032" cy="374294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200" dirty="0"/>
              <a:t>About United Way of Greater Nashville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Brian </a:t>
            </a:r>
            <a:r>
              <a:rPr lang="en-US" sz="2200" dirty="0" err="1"/>
              <a:t>Hassett</a:t>
            </a:r>
            <a:r>
              <a:rPr lang="en-US" sz="2200" dirty="0"/>
              <a:t>, UWGN president and CEO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[WORKPLACE ECM, CEO]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Campaign Video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Incentives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Goal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Activities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Closing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5842" y="493135"/>
            <a:ext cx="10981032" cy="11510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3802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97E7426-9D23-0047-B580-E068A58AD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1E5DE27-8694-A544-8617-45D5D60F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AA657F-396A-484F-9226-E9484D0B2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" y="0"/>
            <a:ext cx="12190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8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25DDD6F-31C9-8D42-96DB-8C88D9439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8"/>
            <a:ext cx="12192000" cy="68646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6872" y="493135"/>
            <a:ext cx="9362439" cy="11510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What We Do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789721B-467B-2943-8671-3A5A8285A187}"/>
              </a:ext>
            </a:extLst>
          </p:cNvPr>
          <p:cNvSpPr txBox="1">
            <a:spLocks/>
          </p:cNvSpPr>
          <p:nvPr/>
        </p:nvSpPr>
        <p:spPr>
          <a:xfrm>
            <a:off x="2406872" y="2301565"/>
            <a:ext cx="7662038" cy="197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191"/>
              </a:buClr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  <a:defRPr sz="16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We bring individuals, businesses, government decision makers and nonprofit agencies together to </a:t>
            </a: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identify our community’s most pressing needs and make smart investments that will break the cycle of poverty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and ensure every individual and every family in our community thrives.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7772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A6F60-1239-4646-A68C-D20CB8F4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1A196F-E6D6-8346-9A5D-86593DFC6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8ECBA7A-13CB-134B-8115-1014DAF64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D9A49F-8734-2143-9BA5-7C5C8ADF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83" b="15172"/>
          <a:stretch/>
        </p:blipFill>
        <p:spPr>
          <a:xfrm>
            <a:off x="2217683" y="1013229"/>
            <a:ext cx="9049407" cy="45257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0441" y="493135"/>
            <a:ext cx="9414990" cy="11510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How We Work</a:t>
            </a:r>
          </a:p>
        </p:txBody>
      </p:sp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8D3B69-E633-D44E-A7A2-1794123D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7A374C-C3BD-424E-8BB7-D53DF4368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" y="0"/>
            <a:ext cx="12190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4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9CFB3A9-7A1E-1441-8F7B-A756D2B8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359" y="3080986"/>
            <a:ext cx="9460091" cy="69602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Impact Areas</a:t>
            </a:r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1FA42B4-B937-4346-A232-532D85FB8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9049"/>
          </a:xfrm>
        </p:spPr>
      </p:pic>
    </p:spTree>
    <p:extLst>
      <p:ext uri="{BB962C8B-B14F-4D97-AF65-F5344CB8AC3E}">
        <p14:creationId xmlns:p14="http://schemas.microsoft.com/office/powerpoint/2010/main" val="298784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929498"/>
      </a:dk2>
      <a:lt2>
        <a:srgbClr val="E7E6E6"/>
      </a:lt2>
      <a:accent1>
        <a:srgbClr val="004E95"/>
      </a:accent1>
      <a:accent2>
        <a:srgbClr val="649BD3"/>
      </a:accent2>
      <a:accent3>
        <a:srgbClr val="EE4638"/>
      </a:accent3>
      <a:accent4>
        <a:srgbClr val="FBB43E"/>
      </a:accent4>
      <a:accent5>
        <a:srgbClr val="4B4B4B"/>
      </a:accent5>
      <a:accent6>
        <a:srgbClr val="EA7200"/>
      </a:accent6>
      <a:hlink>
        <a:srgbClr val="004E95"/>
      </a:hlink>
      <a:folHlink>
        <a:srgbClr val="EE46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205</Words>
  <Application>Microsoft Macintosh PowerPoint</Application>
  <PresentationFormat>Widescreen</PresentationFormat>
  <Paragraphs>62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Agenda</vt:lpstr>
      <vt:lpstr>PowerPoint Presentation</vt:lpstr>
      <vt:lpstr>What We Do</vt:lpstr>
      <vt:lpstr>PowerPoint Presentation</vt:lpstr>
      <vt:lpstr>How We Work</vt:lpstr>
      <vt:lpstr>PowerPoint Presentation</vt:lpstr>
      <vt:lpstr>Impact Areas</vt:lpstr>
      <vt:lpstr>PowerPoint Presentation</vt:lpstr>
      <vt:lpstr>PowerPoint Presentation</vt:lpstr>
      <vt:lpstr>PowerPoint Presentation</vt:lpstr>
      <vt:lpstr>PowerPoint Presentation</vt:lpstr>
      <vt:lpstr>Importance of Your Support</vt:lpstr>
      <vt:lpstr>Campaign Video</vt:lpstr>
      <vt:lpstr>PowerPoint Presentation</vt:lpstr>
      <vt:lpstr>PowerPoint Presentation</vt:lpstr>
      <vt:lpstr>Campaign Schedule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2017-03-22T19:41:19Z</dcterms:created>
  <dcterms:modified xsi:type="dcterms:W3CDTF">2020-07-27T16:11:06Z</dcterms:modified>
</cp:coreProperties>
</file>