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0" r:id="rId2"/>
    <p:sldId id="257" r:id="rId3"/>
    <p:sldId id="283" r:id="rId4"/>
    <p:sldId id="291" r:id="rId5"/>
    <p:sldId id="292" r:id="rId6"/>
    <p:sldId id="270" r:id="rId7"/>
    <p:sldId id="285" r:id="rId8"/>
    <p:sldId id="262" r:id="rId9"/>
    <p:sldId id="280" r:id="rId10"/>
    <p:sldId id="265" r:id="rId11"/>
    <p:sldId id="281" r:id="rId12"/>
    <p:sldId id="282" r:id="rId13"/>
    <p:sldId id="286" r:id="rId14"/>
    <p:sldId id="294" r:id="rId15"/>
    <p:sldId id="287" r:id="rId16"/>
    <p:sldId id="284" r:id="rId17"/>
    <p:sldId id="288" r:id="rId18"/>
    <p:sldId id="289" r:id="rId19"/>
    <p:sldId id="275" r:id="rId20"/>
    <p:sldId id="293" r:id="rId2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86A7"/>
    <a:srgbClr val="CE8665"/>
    <a:srgbClr val="D8B67A"/>
    <a:srgbClr val="9FABC2"/>
    <a:srgbClr val="539ED0"/>
    <a:srgbClr val="F57814"/>
    <a:srgbClr val="FFB351"/>
    <a:srgbClr val="FF443B"/>
    <a:srgbClr val="005191"/>
    <a:srgbClr val="FBB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93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10100-14E3-D647-84FF-F8CB4A92EEE3}" type="datetimeFigureOut">
              <a:rPr lang="en-US" smtClean="0"/>
              <a:t>5/31/22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04484-2D14-8147-A2DC-EBF549FB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04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CEA2A-B16D-F446-9BF6-799BE5083711}" type="datetimeFigureOut">
              <a:rPr lang="en-US" smtClean="0"/>
              <a:t>5/31/22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2BE64-911F-3D4B-A781-15E4A6542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27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28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99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1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93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73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61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51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42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63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76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15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04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34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94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71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3313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98175"/>
            <a:ext cx="6764747" cy="61032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00519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14400" y="5697398"/>
            <a:ext cx="6764216" cy="48967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A4B25F1E-F8F4-7B47-BA46-B09357C18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37540"/>
            <a:ext cx="10440077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1">
                <a:solidFill>
                  <a:schemeClr val="accent1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1F2CED0-F4B2-444C-A2DB-8B6203331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265859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1" y="3340100"/>
            <a:ext cx="10363200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1">
                <a:solidFill>
                  <a:srgbClr val="005191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F4A92AB-1C18-054F-9217-2B40B71CB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2152275"/>
            <a:ext cx="10963073" cy="2342708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0051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4491599"/>
            <a:ext cx="10963073" cy="150357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4405578-F49A-B34B-A203-7A1CFD9D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9862"/>
            <a:ext cx="10981035" cy="405478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14400" y="493135"/>
            <a:ext cx="10981032" cy="1151075"/>
          </a:xfrm>
        </p:spPr>
        <p:txBody>
          <a:bodyPr anchor="b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/>
          <p:cNvCxnSpPr>
            <a:cxnSpLocks/>
          </p:cNvCxnSpPr>
          <p:nvPr userDrawn="1"/>
        </p:nvCxnSpPr>
        <p:spPr>
          <a:xfrm flipV="1">
            <a:off x="1188720" y="1644210"/>
            <a:ext cx="0" cy="1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A5264B-CDD4-8B4B-953F-DBCD72401211}"/>
              </a:ext>
            </a:extLst>
          </p:cNvPr>
          <p:cNvCxnSpPr>
            <a:cxnSpLocks/>
          </p:cNvCxnSpPr>
          <p:nvPr userDrawn="1"/>
        </p:nvCxnSpPr>
        <p:spPr>
          <a:xfrm>
            <a:off x="1036320" y="1612732"/>
            <a:ext cx="10842642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83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5181600" cy="41111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470904" y="1825625"/>
            <a:ext cx="5408058" cy="41111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4400" y="493135"/>
            <a:ext cx="10964562" cy="1151075"/>
          </a:xfrm>
        </p:spPr>
        <p:txBody>
          <a:bodyPr anchor="b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DC1A83-7CF6-AD42-ADA7-E9DA37FA0A76}"/>
              </a:ext>
            </a:extLst>
          </p:cNvPr>
          <p:cNvCxnSpPr>
            <a:cxnSpLocks/>
          </p:cNvCxnSpPr>
          <p:nvPr userDrawn="1"/>
        </p:nvCxnSpPr>
        <p:spPr>
          <a:xfrm>
            <a:off x="1036320" y="1612732"/>
            <a:ext cx="10842642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BF3C9A9-8133-EF45-B7C3-0C243CEED6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083553" y="-264587"/>
            <a:ext cx="4381500" cy="4356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9862"/>
            <a:ext cx="10972800" cy="405478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493135"/>
            <a:ext cx="10972800" cy="1151075"/>
          </a:xfrm>
        </p:spPr>
        <p:txBody>
          <a:bodyPr anchor="b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0E0AC9-CB90-2040-A87E-FDFB508B46C6}"/>
              </a:ext>
            </a:extLst>
          </p:cNvPr>
          <p:cNvCxnSpPr>
            <a:cxnSpLocks/>
          </p:cNvCxnSpPr>
          <p:nvPr userDrawn="1"/>
        </p:nvCxnSpPr>
        <p:spPr>
          <a:xfrm>
            <a:off x="1036320" y="1612732"/>
            <a:ext cx="7002783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6667AC60-3FC4-5A4B-8102-D722020A5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5F9DB1C-4DE7-2A45-94CA-EE3605959F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005236" y="-245538"/>
            <a:ext cx="4381500" cy="4356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9862"/>
            <a:ext cx="10968161" cy="405478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493135"/>
            <a:ext cx="10968161" cy="1151075"/>
          </a:xfrm>
        </p:spPr>
        <p:txBody>
          <a:bodyPr anchor="b"/>
          <a:lstStyle>
            <a:lvl1pPr>
              <a:defRPr>
                <a:solidFill>
                  <a:srgbClr val="539ED0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847853-8C8F-9F45-AD5C-DE2C4FBF6C15}"/>
              </a:ext>
            </a:extLst>
          </p:cNvPr>
          <p:cNvCxnSpPr>
            <a:cxnSpLocks/>
          </p:cNvCxnSpPr>
          <p:nvPr userDrawn="1"/>
        </p:nvCxnSpPr>
        <p:spPr>
          <a:xfrm>
            <a:off x="1036320" y="1612732"/>
            <a:ext cx="7002783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255F1768-6559-9F43-B897-FE1E271C8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7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B2BBCDB-0AEF-7A48-B66E-CC1BE36CCC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039101" y="-313269"/>
            <a:ext cx="4381500" cy="4356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9862"/>
            <a:ext cx="10964636" cy="405478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493135"/>
            <a:ext cx="10964636" cy="1151075"/>
          </a:xfrm>
        </p:spPr>
        <p:txBody>
          <a:bodyPr anchor="b"/>
          <a:lstStyle>
            <a:lvl1pPr>
              <a:defRPr>
                <a:solidFill>
                  <a:srgbClr val="FF443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CA80BC-0589-C643-A8FD-AC4D83D39597}"/>
              </a:ext>
            </a:extLst>
          </p:cNvPr>
          <p:cNvCxnSpPr>
            <a:cxnSpLocks/>
          </p:cNvCxnSpPr>
          <p:nvPr userDrawn="1"/>
        </p:nvCxnSpPr>
        <p:spPr>
          <a:xfrm>
            <a:off x="1036320" y="1612732"/>
            <a:ext cx="7002783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81B3E971-AEB9-114C-B227-8DDFD1613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9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0D997AB-CA73-A447-8D1F-5CE50632F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43" b="90902" l="6445" r="93049">
                        <a14:foregroundMark x1="27371" y1="8952" x2="27371" y2="8952"/>
                        <a14:foregroundMark x1="72194" y1="8734" x2="72194" y2="8734"/>
                        <a14:foregroundMark x1="27951" y1="8588" x2="27951" y2="8588"/>
                        <a14:foregroundMark x1="71398" y1="8588" x2="71398" y2="8588"/>
                        <a14:foregroundMark x1="90152" y1="31514" x2="90152" y2="31514"/>
                        <a14:foregroundMark x1="93049" y1="34571" x2="93049" y2="34571"/>
                        <a14:foregroundMark x1="48950" y1="90975" x2="48950" y2="90975"/>
                        <a14:foregroundMark x1="6445" y1="35735" x2="6445" y2="357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9103" y="-347136"/>
            <a:ext cx="4381500" cy="4356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571"/>
            <a:ext cx="10964636" cy="405478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493135"/>
            <a:ext cx="10964636" cy="1151075"/>
          </a:xfrm>
        </p:spPr>
        <p:txBody>
          <a:bodyPr anchor="b"/>
          <a:lstStyle>
            <a:lvl1pPr>
              <a:defRPr>
                <a:solidFill>
                  <a:srgbClr val="FFB35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D0A1FF-1B66-474B-A564-A056485AA76E}"/>
              </a:ext>
            </a:extLst>
          </p:cNvPr>
          <p:cNvCxnSpPr>
            <a:cxnSpLocks/>
          </p:cNvCxnSpPr>
          <p:nvPr userDrawn="1"/>
        </p:nvCxnSpPr>
        <p:spPr>
          <a:xfrm>
            <a:off x="1036320" y="1612732"/>
            <a:ext cx="7002783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BB4E990C-C6C0-664E-9C8F-C0684E4BB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7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777E6AC8-4592-9E4D-BF8F-F51DBA1B61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225438" y="-1209033"/>
            <a:ext cx="6187547" cy="61875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9862"/>
            <a:ext cx="10964636" cy="405478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493135"/>
            <a:ext cx="10964636" cy="1151075"/>
          </a:xfrm>
        </p:spPr>
        <p:txBody>
          <a:bodyPr anchor="b"/>
          <a:lstStyle>
            <a:lvl1pPr>
              <a:defRPr>
                <a:solidFill>
                  <a:srgbClr val="F57814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F923BF-045B-C849-BE55-E68B99BF8921}"/>
              </a:ext>
            </a:extLst>
          </p:cNvPr>
          <p:cNvCxnSpPr>
            <a:cxnSpLocks/>
          </p:cNvCxnSpPr>
          <p:nvPr userDrawn="1"/>
        </p:nvCxnSpPr>
        <p:spPr>
          <a:xfrm>
            <a:off x="1036320" y="1612732"/>
            <a:ext cx="7002783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D5922F2C-0369-374D-B0E4-E49AB5E60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3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5625"/>
            <a:ext cx="10515600" cy="4054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675A59-F1BC-AE42-910B-AEF772B847CD}"/>
              </a:ext>
            </a:extLst>
          </p:cNvPr>
          <p:cNvGrpSpPr/>
          <p:nvPr userDrawn="1"/>
        </p:nvGrpSpPr>
        <p:grpSpPr>
          <a:xfrm>
            <a:off x="0" y="0"/>
            <a:ext cx="539496" cy="6858000"/>
            <a:chOff x="0" y="-26388"/>
            <a:chExt cx="3302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7E5850-11CC-8548-ABFF-5ED8F91545E3}"/>
                </a:ext>
              </a:extLst>
            </p:cNvPr>
            <p:cNvSpPr/>
            <p:nvPr userDrawn="1"/>
          </p:nvSpPr>
          <p:spPr>
            <a:xfrm>
              <a:off x="0" y="-26388"/>
              <a:ext cx="330200" cy="2658703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99000">
                  <a:srgbClr val="00519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2F0926-D8F5-C541-B507-321766C88113}"/>
                </a:ext>
              </a:extLst>
            </p:cNvPr>
            <p:cNvSpPr/>
            <p:nvPr userDrawn="1"/>
          </p:nvSpPr>
          <p:spPr>
            <a:xfrm>
              <a:off x="0" y="2632314"/>
              <a:ext cx="330200" cy="1774433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99000">
                  <a:srgbClr val="539ED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8694DD3-9AB3-0E46-B334-FCBE367FBA76}"/>
                </a:ext>
              </a:extLst>
            </p:cNvPr>
            <p:cNvSpPr/>
            <p:nvPr userDrawn="1"/>
          </p:nvSpPr>
          <p:spPr>
            <a:xfrm>
              <a:off x="0" y="4406853"/>
              <a:ext cx="330200" cy="150357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99000">
                  <a:srgbClr val="FF000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C7EDCF-53A7-3E45-AD9A-E9E4A5C655BE}"/>
                </a:ext>
              </a:extLst>
            </p:cNvPr>
            <p:cNvSpPr/>
            <p:nvPr userDrawn="1"/>
          </p:nvSpPr>
          <p:spPr>
            <a:xfrm>
              <a:off x="0" y="5910425"/>
              <a:ext cx="330200" cy="921187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99000">
                  <a:srgbClr val="FFC00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569D14B-1FBD-A443-B845-D199664EF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D8D2BF-5426-DA4E-A02D-E2491B455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756" y="6051550"/>
            <a:ext cx="1358144" cy="667475"/>
          </a:xfrm>
          <a:prstGeom prst="rect">
            <a:avLst/>
          </a:prstGeom>
        </p:spPr>
      </p:pic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065CFCF-B9E6-A948-8471-6BEA301A176E}"/>
              </a:ext>
            </a:extLst>
          </p:cNvPr>
          <p:cNvSpPr txBox="1">
            <a:spLocks/>
          </p:cNvSpPr>
          <p:nvPr userDrawn="1"/>
        </p:nvSpPr>
        <p:spPr>
          <a:xfrm>
            <a:off x="8821597" y="6258752"/>
            <a:ext cx="1878682" cy="28692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chemeClr val="accent1"/>
                </a:solidFill>
              </a:rPr>
              <a:t>United Way of </a:t>
            </a:r>
            <a:r>
              <a:rPr lang="en-US" sz="1200" b="1" dirty="0" err="1">
                <a:solidFill>
                  <a:schemeClr val="accent1"/>
                </a:solidFill>
              </a:rPr>
              <a:t>Anytown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F8934977-2A0D-504A-82F4-9D809EB87C7E}"/>
              </a:ext>
            </a:extLst>
          </p:cNvPr>
          <p:cNvSpPr txBox="1">
            <a:spLocks/>
          </p:cNvSpPr>
          <p:nvPr userDrawn="1"/>
        </p:nvSpPr>
        <p:spPr>
          <a:xfrm>
            <a:off x="8826597" y="6479810"/>
            <a:ext cx="1872332" cy="2416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50" dirty="0">
                <a:solidFill>
                  <a:schemeClr val="accent1"/>
                </a:solidFill>
              </a:rPr>
              <a:t>UnitedWayofAnytown.org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4" r:id="rId3"/>
    <p:sldLayoutId id="214748366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1" r:id="rId10"/>
    <p:sldLayoutId id="214748366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191"/>
        </a:buClr>
        <a:buFont typeface="Arial"/>
        <a:buChar char="•"/>
        <a:defRPr sz="2800" b="0" i="0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191"/>
        </a:buClr>
        <a:buFont typeface="Arial"/>
        <a:buChar char="•"/>
        <a:defRPr sz="2400" b="0" i="0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191"/>
        </a:buClr>
        <a:buFont typeface="Arial"/>
        <a:buChar char="•"/>
        <a:defRPr sz="2000" b="0" i="0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191"/>
        </a:buClr>
        <a:buFont typeface="Arial"/>
        <a:buChar char="•"/>
        <a:defRPr sz="1800" b="0" i="0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191"/>
        </a:buClr>
        <a:buFont typeface="Arial"/>
        <a:buChar char="•"/>
        <a:defRPr sz="1800" b="0" i="0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0F7DF4-DE02-5B4C-964F-B96130A515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0"/>
            <a:ext cx="12191996" cy="6864624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65A093EB-DECA-5534-83B4-22621884B56A}"/>
              </a:ext>
            </a:extLst>
          </p:cNvPr>
          <p:cNvSpPr txBox="1">
            <a:spLocks/>
          </p:cNvSpPr>
          <p:nvPr/>
        </p:nvSpPr>
        <p:spPr>
          <a:xfrm>
            <a:off x="599091" y="5928617"/>
            <a:ext cx="5675586" cy="293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191"/>
              </a:buClr>
              <a:buFont typeface="Arial"/>
              <a:buNone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None/>
              <a:defRPr sz="24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None/>
              <a:defRPr sz="20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None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None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Annual [COMPANY NAME] Campaign Kickoff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907376B-5A84-7749-A4ED-1955AC1CF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954" y="0"/>
            <a:ext cx="12182092" cy="6859048"/>
          </a:xfrm>
        </p:spPr>
      </p:pic>
    </p:spTree>
    <p:extLst>
      <p:ext uri="{BB962C8B-B14F-4D97-AF65-F5344CB8AC3E}">
        <p14:creationId xmlns:p14="http://schemas.microsoft.com/office/powerpoint/2010/main" val="497336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24531B-BA55-2E48-AFC3-C669C64F0E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833"/>
            <a:ext cx="12191998" cy="686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57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CF25F9-66CA-AB4E-880A-5A7AB4CEBE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12191998" cy="686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64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36426D-934D-8E44-9DD0-5E3230801F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1999" cy="686462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577DA9-5306-CB46-A208-04E2478C1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404" y="2331291"/>
            <a:ext cx="8766767" cy="34049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$52 </a:t>
            </a:r>
            <a:r>
              <a:rPr lang="en-US" sz="1600" dirty="0"/>
              <a:t>brings a person experiencing homelessness in off the street for a night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$104 </a:t>
            </a:r>
            <a:r>
              <a:rPr lang="en-US" sz="1600" dirty="0"/>
              <a:t>provides a senior with transportation for two months to pick up medications and groceries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$250 </a:t>
            </a:r>
            <a:r>
              <a:rPr lang="en-US" sz="1600" dirty="0"/>
              <a:t>helps a teen transitioning out of foster care get set up in their first college dorm room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$500 </a:t>
            </a:r>
            <a:r>
              <a:rPr lang="en-US" sz="1600" dirty="0"/>
              <a:t>provides training to help someone find a better job so they can support </a:t>
            </a:r>
          </a:p>
          <a:p>
            <a:pPr marL="0" indent="0">
              <a:buNone/>
            </a:pPr>
            <a:r>
              <a:rPr lang="en-US" sz="1600" dirty="0"/>
              <a:t>themselves financially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$1,000 </a:t>
            </a:r>
            <a:r>
              <a:rPr lang="en-US" sz="1600" dirty="0"/>
              <a:t>helps three seniors update their homes to </a:t>
            </a:r>
          </a:p>
          <a:p>
            <a:pPr marL="0" indent="0">
              <a:buNone/>
            </a:pPr>
            <a:r>
              <a:rPr lang="en-US" sz="1600" dirty="0"/>
              <a:t>accommodate a wheelchair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493135"/>
            <a:ext cx="9457032" cy="11510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What a Dollar Buys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276FFB8-9347-8C4B-9C37-8C5F9DBAC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337" y="1382484"/>
            <a:ext cx="1681984" cy="2176685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193857D-1C72-E84A-B4B1-F47E8925C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738" y="2118823"/>
            <a:ext cx="1731651" cy="2240959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1253F5F-1154-0D40-A33E-EB10F619D7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7738" y="2838581"/>
            <a:ext cx="1757737" cy="227471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BE761977-C71C-E14B-89D0-7B6320AC03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7139" y="3630712"/>
            <a:ext cx="1757737" cy="2274719"/>
          </a:xfrm>
          <a:prstGeom prst="rect">
            <a:avLst/>
          </a:prstGeom>
        </p:spPr>
      </p:pic>
      <p:pic>
        <p:nvPicPr>
          <p:cNvPr id="14" name="Picture 13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18BB1D85-0AE3-C049-B2DF-909333269D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1835" y="4503186"/>
            <a:ext cx="1757737" cy="227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40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36426D-934D-8E44-9DD0-5E3230801F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440"/>
            <a:ext cx="12191998" cy="686462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577DA9-5306-CB46-A208-04E2478C1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2312645"/>
            <a:ext cx="7546848" cy="405478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100" b="1" dirty="0"/>
              <a:t>Brian </a:t>
            </a:r>
            <a:r>
              <a:rPr lang="en-US" sz="2100" b="1" dirty="0" err="1"/>
              <a:t>Hassett</a:t>
            </a:r>
            <a:r>
              <a:rPr lang="en-US" sz="2100" b="1" dirty="0"/>
              <a:t>,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100" dirty="0"/>
              <a:t>United Way of Greater Nashville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100" dirty="0"/>
              <a:t>President and CEO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US" sz="2100" b="1" dirty="0"/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100" b="1" dirty="0"/>
              <a:t>[WORKPLACE ECM, CEO]</a:t>
            </a:r>
            <a:endParaRPr lang="en-US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493135"/>
            <a:ext cx="9457032" cy="11510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Importance of Your Support</a:t>
            </a:r>
          </a:p>
        </p:txBody>
      </p:sp>
    </p:spTree>
    <p:extLst>
      <p:ext uri="{BB962C8B-B14F-4D97-AF65-F5344CB8AC3E}">
        <p14:creationId xmlns:p14="http://schemas.microsoft.com/office/powerpoint/2010/main" val="2659952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31395E-01B3-BC4D-A4CA-A630ADDE94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1998" cy="686462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577DA9-5306-CB46-A208-04E2478C1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2312645"/>
            <a:ext cx="7546848" cy="405478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[INSERT FULL-SCREEN CAMPAIGN VIDEO]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493135"/>
            <a:ext cx="9457032" cy="11510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Campaign Video</a:t>
            </a:r>
          </a:p>
        </p:txBody>
      </p:sp>
    </p:spTree>
    <p:extLst>
      <p:ext uri="{BB962C8B-B14F-4D97-AF65-F5344CB8AC3E}">
        <p14:creationId xmlns:p14="http://schemas.microsoft.com/office/powerpoint/2010/main" val="1455776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6EC551-FD41-1F47-AEE7-FAD4297E3D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1998" cy="686462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21CE31-8E55-9848-891E-A55DEA776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434" y="2864938"/>
            <a:ext cx="10363200" cy="2571025"/>
          </a:xfrm>
        </p:spPr>
        <p:txBody>
          <a:bodyPr/>
          <a:lstStyle/>
          <a:p>
            <a:r>
              <a:rPr lang="en-US" i="0" dirty="0">
                <a:solidFill>
                  <a:schemeClr val="accent5"/>
                </a:solidFill>
              </a:rPr>
              <a:t>[INSERT THEME]</a:t>
            </a:r>
          </a:p>
          <a:p>
            <a:endParaRPr lang="en-US" i="0" dirty="0">
              <a:solidFill>
                <a:schemeClr val="accent5"/>
              </a:solidFill>
            </a:endParaRPr>
          </a:p>
          <a:p>
            <a:r>
              <a:rPr lang="en-US" i="0" dirty="0">
                <a:solidFill>
                  <a:schemeClr val="tx1"/>
                </a:solidFill>
              </a:rPr>
              <a:t>GOAL: </a:t>
            </a:r>
            <a:r>
              <a:rPr lang="en-US" i="0" dirty="0">
                <a:solidFill>
                  <a:schemeClr val="accent5"/>
                </a:solidFill>
              </a:rPr>
              <a:t>[INSERT GOAL]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BB69291-A384-1346-A27A-D0A1C91B6C3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AAD5110F-F488-4D4D-9EF2-7A0134816F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54014" y="1"/>
            <a:ext cx="9186041" cy="2658596"/>
          </a:xfrm>
        </p:spPr>
      </p:sp>
    </p:spTree>
    <p:extLst>
      <p:ext uri="{BB962C8B-B14F-4D97-AF65-F5344CB8AC3E}">
        <p14:creationId xmlns:p14="http://schemas.microsoft.com/office/powerpoint/2010/main" val="2695896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5503B65-A703-864D-89BA-6CB69BB412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1998" cy="686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21CE31-8E55-9848-891E-A55DEA776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INCENTIVES:</a:t>
            </a:r>
          </a:p>
          <a:p>
            <a:pPr marL="571500" indent="-5715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chemeClr val="accent5"/>
                </a:solidFill>
              </a:rPr>
              <a:t>[INCENTIVE 1]</a:t>
            </a:r>
          </a:p>
          <a:p>
            <a:pPr marL="571500" indent="-5715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chemeClr val="accent5"/>
                </a:solidFill>
              </a:rPr>
              <a:t>[INCENTIVE 2]</a:t>
            </a:r>
          </a:p>
          <a:p>
            <a:pPr marL="571500" indent="-5715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chemeClr val="accent5"/>
                </a:solidFill>
              </a:rPr>
              <a:t>[INCENTIVE 3]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i="0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B376AF20-494F-094C-A6B8-22CCECC86F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54014" y="1"/>
            <a:ext cx="9186041" cy="2658596"/>
          </a:xfrm>
        </p:spPr>
      </p:sp>
    </p:spTree>
    <p:extLst>
      <p:ext uri="{BB962C8B-B14F-4D97-AF65-F5344CB8AC3E}">
        <p14:creationId xmlns:p14="http://schemas.microsoft.com/office/powerpoint/2010/main" val="2963184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32B70BF-35B3-AE45-AE01-4A7327A765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577DA9-5306-CB46-A208-04E2478C1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9922" y="2312645"/>
            <a:ext cx="1755648" cy="405478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[DAY]</a:t>
            </a:r>
          </a:p>
          <a:p>
            <a:pPr marL="0" indent="0">
              <a:buNone/>
            </a:pPr>
            <a:r>
              <a:rPr lang="en-US" dirty="0"/>
              <a:t>[Activity]</a:t>
            </a:r>
          </a:p>
          <a:p>
            <a:pPr marL="0" indent="0">
              <a:buNone/>
            </a:pPr>
            <a:r>
              <a:rPr lang="en-US" dirty="0"/>
              <a:t>[Details]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493135"/>
            <a:ext cx="9457032" cy="11510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Campaign Schedule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AAD3850-C593-4B42-917E-534277911510}"/>
              </a:ext>
            </a:extLst>
          </p:cNvPr>
          <p:cNvSpPr txBox="1">
            <a:spLocks/>
          </p:cNvSpPr>
          <p:nvPr/>
        </p:nvSpPr>
        <p:spPr>
          <a:xfrm>
            <a:off x="4385118" y="2312644"/>
            <a:ext cx="1755648" cy="4054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191"/>
              </a:buClr>
              <a:buFont typeface="Arial"/>
              <a:buChar char="•"/>
              <a:defRPr sz="24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20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6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6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[DAY]</a:t>
            </a:r>
          </a:p>
          <a:p>
            <a:pPr marL="0" indent="0">
              <a:buFont typeface="Arial"/>
              <a:buNone/>
            </a:pPr>
            <a:r>
              <a:rPr lang="en-US" dirty="0"/>
              <a:t>[Activity]</a:t>
            </a:r>
          </a:p>
          <a:p>
            <a:pPr marL="0" indent="0">
              <a:buFont typeface="Arial"/>
              <a:buNone/>
            </a:pPr>
            <a:r>
              <a:rPr lang="en-US" dirty="0"/>
              <a:t>[Details]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8473825-A848-1B4E-80B5-B617A668A2C7}"/>
              </a:ext>
            </a:extLst>
          </p:cNvPr>
          <p:cNvSpPr txBox="1">
            <a:spLocks/>
          </p:cNvSpPr>
          <p:nvPr/>
        </p:nvSpPr>
        <p:spPr>
          <a:xfrm>
            <a:off x="6300314" y="2301932"/>
            <a:ext cx="1755648" cy="4054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191"/>
              </a:buClr>
              <a:buFont typeface="Arial"/>
              <a:buChar char="•"/>
              <a:defRPr sz="24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20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6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6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[DAY]</a:t>
            </a:r>
          </a:p>
          <a:p>
            <a:pPr marL="0" indent="0">
              <a:buFont typeface="Arial"/>
              <a:buNone/>
            </a:pPr>
            <a:r>
              <a:rPr lang="en-US" dirty="0"/>
              <a:t>[Activity]</a:t>
            </a:r>
          </a:p>
          <a:p>
            <a:pPr marL="0" indent="0">
              <a:buFont typeface="Arial"/>
              <a:buNone/>
            </a:pPr>
            <a:r>
              <a:rPr lang="en-US" dirty="0"/>
              <a:t>[Details]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F0EF5B0-5AC4-CD45-B728-6E000ADA5983}"/>
              </a:ext>
            </a:extLst>
          </p:cNvPr>
          <p:cNvSpPr txBox="1">
            <a:spLocks/>
          </p:cNvSpPr>
          <p:nvPr/>
        </p:nvSpPr>
        <p:spPr>
          <a:xfrm>
            <a:off x="8202266" y="2301362"/>
            <a:ext cx="1755648" cy="4054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191"/>
              </a:buClr>
              <a:buFont typeface="Arial"/>
              <a:buChar char="•"/>
              <a:defRPr sz="24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20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6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6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[DAY]</a:t>
            </a:r>
          </a:p>
          <a:p>
            <a:pPr marL="0" indent="0">
              <a:buFont typeface="Arial"/>
              <a:buNone/>
            </a:pPr>
            <a:r>
              <a:rPr lang="en-US" dirty="0"/>
              <a:t>[Activity]</a:t>
            </a:r>
          </a:p>
          <a:p>
            <a:pPr marL="0" indent="0">
              <a:buFont typeface="Arial"/>
              <a:buNone/>
            </a:pPr>
            <a:r>
              <a:rPr lang="en-US" dirty="0"/>
              <a:t>[Details]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33EDED0-BE42-C249-A6A5-7ED06376AF5C}"/>
              </a:ext>
            </a:extLst>
          </p:cNvPr>
          <p:cNvSpPr txBox="1">
            <a:spLocks/>
          </p:cNvSpPr>
          <p:nvPr/>
        </p:nvSpPr>
        <p:spPr>
          <a:xfrm>
            <a:off x="10104218" y="2301362"/>
            <a:ext cx="1755648" cy="4054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191"/>
              </a:buClr>
              <a:buFont typeface="Arial"/>
              <a:buChar char="•"/>
              <a:defRPr sz="24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20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6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6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[DAY]</a:t>
            </a:r>
          </a:p>
          <a:p>
            <a:pPr marL="0" indent="0">
              <a:buFont typeface="Arial"/>
              <a:buNone/>
            </a:pPr>
            <a:r>
              <a:rPr lang="en-US" dirty="0"/>
              <a:t>[Activity]</a:t>
            </a:r>
          </a:p>
          <a:p>
            <a:pPr marL="0" indent="0">
              <a:buFont typeface="Arial"/>
              <a:buNone/>
            </a:pPr>
            <a:r>
              <a:rPr lang="en-US" dirty="0"/>
              <a:t>[Details]</a:t>
            </a:r>
          </a:p>
        </p:txBody>
      </p:sp>
    </p:spTree>
    <p:extLst>
      <p:ext uri="{BB962C8B-B14F-4D97-AF65-F5344CB8AC3E}">
        <p14:creationId xmlns:p14="http://schemas.microsoft.com/office/powerpoint/2010/main" val="4223135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4C32056E-68F4-C64E-BF7A-1DE79009E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674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656133-2CA2-994B-A61A-2B7E0843BB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2806"/>
            <a:ext cx="12191999" cy="6864625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BE574401-321C-E341-8090-67B82CCD9B07}"/>
              </a:ext>
            </a:extLst>
          </p:cNvPr>
          <p:cNvSpPr txBox="1">
            <a:spLocks/>
          </p:cNvSpPr>
          <p:nvPr/>
        </p:nvSpPr>
        <p:spPr>
          <a:xfrm>
            <a:off x="2268279" y="2725971"/>
            <a:ext cx="9457032" cy="1151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4000" dirty="0">
                <a:solidFill>
                  <a:schemeClr val="tx1"/>
                </a:solidFill>
              </a:rPr>
              <a:t>Give now. Give generously.</a:t>
            </a:r>
          </a:p>
          <a:p>
            <a:pPr algn="ctr">
              <a:lnSpc>
                <a:spcPct val="15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unitedwaygreaternashville.org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1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1CD5DE-5D85-3E4C-A7A7-285BD03C9A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1999" cy="686462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D7406-67A6-3247-B125-FDA4CDEC3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842" y="2109216"/>
            <a:ext cx="10981032" cy="374294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200" dirty="0"/>
              <a:t>About United Way of Greater Nashville</a:t>
            </a:r>
          </a:p>
          <a:p>
            <a:pPr>
              <a:buClr>
                <a:schemeClr val="tx1"/>
              </a:buClr>
            </a:pPr>
            <a:r>
              <a:rPr lang="en-US" sz="2200" dirty="0"/>
              <a:t>Brian </a:t>
            </a:r>
            <a:r>
              <a:rPr lang="en-US" sz="2200" dirty="0" err="1"/>
              <a:t>Hassett</a:t>
            </a:r>
            <a:r>
              <a:rPr lang="en-US" sz="2200" dirty="0"/>
              <a:t>, UWGN president and CEO</a:t>
            </a:r>
          </a:p>
          <a:p>
            <a:pPr>
              <a:buClr>
                <a:schemeClr val="tx1"/>
              </a:buClr>
            </a:pPr>
            <a:r>
              <a:rPr lang="en-US" sz="2200" dirty="0"/>
              <a:t>[WORKPLACE ECM, CEO]</a:t>
            </a:r>
          </a:p>
          <a:p>
            <a:pPr>
              <a:buClr>
                <a:schemeClr val="tx1"/>
              </a:buClr>
            </a:pPr>
            <a:r>
              <a:rPr lang="en-US" sz="2200" dirty="0"/>
              <a:t>Campaign Video</a:t>
            </a:r>
          </a:p>
          <a:p>
            <a:pPr>
              <a:buClr>
                <a:schemeClr val="tx1"/>
              </a:buClr>
            </a:pPr>
            <a:r>
              <a:rPr lang="en-US" sz="2200" dirty="0"/>
              <a:t>Incentives</a:t>
            </a:r>
          </a:p>
          <a:p>
            <a:pPr>
              <a:buClr>
                <a:schemeClr val="tx1"/>
              </a:buClr>
            </a:pPr>
            <a:r>
              <a:rPr lang="en-US" sz="2200" dirty="0"/>
              <a:t>Goal</a:t>
            </a:r>
          </a:p>
          <a:p>
            <a:pPr>
              <a:buClr>
                <a:schemeClr val="tx1"/>
              </a:buClr>
            </a:pPr>
            <a:r>
              <a:rPr lang="en-US" sz="2200" dirty="0"/>
              <a:t>Activities</a:t>
            </a:r>
          </a:p>
          <a:p>
            <a:pPr>
              <a:buClr>
                <a:schemeClr val="tx1"/>
              </a:buClr>
            </a:pPr>
            <a:r>
              <a:rPr lang="en-US" sz="2200" dirty="0"/>
              <a:t>Closing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85842" y="493135"/>
            <a:ext cx="10981032" cy="11510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438026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A1BF3F-C399-6245-92F3-A7EEF2EA6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3232"/>
            <a:ext cx="12191999" cy="686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3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97E7426-9D23-0047-B580-E068A58AD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B1E5DE27-8694-A544-8617-45D5D60FE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3AA657F-396A-484F-9226-E9484D0B2F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84" y="0"/>
            <a:ext cx="12180231" cy="6857999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2B7E5A4A-6631-C345-8A5B-5ACE2D7F2E43}"/>
              </a:ext>
            </a:extLst>
          </p:cNvPr>
          <p:cNvSpPr txBox="1">
            <a:spLocks/>
          </p:cNvSpPr>
          <p:nvPr/>
        </p:nvSpPr>
        <p:spPr>
          <a:xfrm>
            <a:off x="2406872" y="918443"/>
            <a:ext cx="9362439" cy="115107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51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</a:rPr>
              <a:t>About United Way </a:t>
            </a:r>
          </a:p>
          <a:p>
            <a:r>
              <a:rPr lang="en-US" sz="4000" dirty="0">
                <a:solidFill>
                  <a:schemeClr val="tx1"/>
                </a:solidFill>
              </a:rPr>
              <a:t>of Greater Nashville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9BD51C15-BB3F-3A4B-8AD6-9DEA0057EA6A}"/>
              </a:ext>
            </a:extLst>
          </p:cNvPr>
          <p:cNvSpPr txBox="1">
            <a:spLocks/>
          </p:cNvSpPr>
          <p:nvPr/>
        </p:nvSpPr>
        <p:spPr>
          <a:xfrm>
            <a:off x="2406872" y="2567381"/>
            <a:ext cx="7662038" cy="3372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191"/>
              </a:buClr>
              <a:buFont typeface="Arial"/>
              <a:buChar char="•"/>
              <a:defRPr sz="24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20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6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6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1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Mission</a:t>
            </a:r>
            <a:br>
              <a:rPr lang="en-US" sz="21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We unite the community and mobilize resources so that</a:t>
            </a:r>
            <a:b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every child, individual and family thrives.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1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1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Vision</a:t>
            </a:r>
            <a:br>
              <a:rPr lang="en-US" sz="21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We envision a community where every person</a:t>
            </a:r>
            <a:r>
              <a:rPr lang="en-US" dirty="0">
                <a:latin typeface="Arial" panose="020B0604020202020204" pitchFamily="34" charset="0"/>
              </a:rPr>
              <a:t>–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no matter their background, their circumstances or their zip code</a:t>
            </a:r>
            <a:r>
              <a:rPr lang="en-US" dirty="0">
                <a:latin typeface="Arial" panose="020B0604020202020204" pitchFamily="34" charset="0"/>
              </a:rPr>
              <a:t>–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has an equal chance at a bright future. 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1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289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5DDD6F-31C9-8D42-96DB-8C88D94396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178"/>
            <a:ext cx="12191999" cy="68646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06872" y="493135"/>
            <a:ext cx="9362439" cy="11510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What We Do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789721B-467B-2943-8671-3A5A8285A187}"/>
              </a:ext>
            </a:extLst>
          </p:cNvPr>
          <p:cNvSpPr txBox="1">
            <a:spLocks/>
          </p:cNvSpPr>
          <p:nvPr/>
        </p:nvSpPr>
        <p:spPr>
          <a:xfrm>
            <a:off x="2406872" y="2301565"/>
            <a:ext cx="7662038" cy="1977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191"/>
              </a:buClr>
              <a:buFont typeface="Arial"/>
              <a:buChar char="•"/>
              <a:defRPr sz="24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20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6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6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We bring individuals, businesses, government decision makers and nonprofit agencies together to </a:t>
            </a:r>
            <a:r>
              <a:rPr lang="en-US" sz="2100" b="1" dirty="0">
                <a:latin typeface="Arial" panose="020B0604020202020204" pitchFamily="34" charset="0"/>
                <a:ea typeface="Times New Roman" panose="02020603050405020304" pitchFamily="18" charset="0"/>
              </a:rPr>
              <a:t>identify our community’s most pressing needs and make smart investments that will break the cycle of poverty 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and ensure every individual and every family in our community thrives.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077722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DA6F60-1239-4646-A68C-D20CB8F4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1A196F-E6D6-8346-9A5D-86593DFC6A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3233"/>
            <a:ext cx="12191999" cy="6864626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8EC204E2-CE2B-F145-B8B4-84ABA3852552}"/>
              </a:ext>
            </a:extLst>
          </p:cNvPr>
          <p:cNvSpPr txBox="1">
            <a:spLocks/>
          </p:cNvSpPr>
          <p:nvPr/>
        </p:nvSpPr>
        <p:spPr>
          <a:xfrm>
            <a:off x="2406872" y="493135"/>
            <a:ext cx="9362439" cy="1151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51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</a:rPr>
              <a:t>We Believe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F65DC58-75E4-A541-B6AA-710A60E7005B}"/>
              </a:ext>
            </a:extLst>
          </p:cNvPr>
          <p:cNvSpPr txBox="1">
            <a:spLocks/>
          </p:cNvSpPr>
          <p:nvPr/>
        </p:nvSpPr>
        <p:spPr>
          <a:xfrm>
            <a:off x="2406872" y="2134112"/>
            <a:ext cx="7662038" cy="4063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191"/>
              </a:buClr>
              <a:buFont typeface="Arial"/>
              <a:buChar char="•"/>
              <a:defRPr sz="24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20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6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6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If we work together, we can ensure that …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1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en-US" sz="2100" dirty="0">
                <a:latin typeface="Arial" panose="020B0604020202020204" pitchFamily="34" charset="0"/>
              </a:rPr>
              <a:t>no one in our community lives in poverty,</a:t>
            </a:r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en-US" sz="2100" dirty="0">
                <a:latin typeface="Arial" panose="020B0604020202020204" pitchFamily="34" charset="0"/>
              </a:rPr>
              <a:t>everyone has a home and food to eat,</a:t>
            </a:r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en-US" sz="2100" dirty="0">
                <a:latin typeface="Arial" panose="020B0604020202020204" pitchFamily="34" charset="0"/>
              </a:rPr>
              <a:t>every person has access to quality health care and </a:t>
            </a:r>
            <a:br>
              <a:rPr lang="en-US" sz="2100" dirty="0">
                <a:latin typeface="Arial" panose="020B0604020202020204" pitchFamily="34" charset="0"/>
              </a:rPr>
            </a:br>
            <a:r>
              <a:rPr lang="en-US" sz="2100" dirty="0">
                <a:latin typeface="Arial" panose="020B0604020202020204" pitchFamily="34" charset="0"/>
              </a:rPr>
              <a:t>a supportive neighborhood and</a:t>
            </a:r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en-US" sz="2100" dirty="0">
                <a:latin typeface="Arial" panose="020B0604020202020204" pitchFamily="34" charset="0"/>
              </a:rPr>
              <a:t>every child has the tools and resources they need </a:t>
            </a:r>
            <a:br>
              <a:rPr lang="en-US" sz="2100">
                <a:latin typeface="Arial" panose="020B0604020202020204" pitchFamily="34" charset="0"/>
              </a:rPr>
            </a:br>
            <a:r>
              <a:rPr lang="en-US" sz="2100">
                <a:latin typeface="Arial" panose="020B0604020202020204" pitchFamily="34" charset="0"/>
              </a:rPr>
              <a:t>to succeed </a:t>
            </a:r>
            <a:r>
              <a:rPr lang="en-US" sz="2100" dirty="0">
                <a:latin typeface="Arial" panose="020B0604020202020204" pitchFamily="34" charset="0"/>
              </a:rPr>
              <a:t>in school and beyond.</a:t>
            </a:r>
          </a:p>
        </p:txBody>
      </p:sp>
    </p:spTree>
    <p:extLst>
      <p:ext uri="{BB962C8B-B14F-4D97-AF65-F5344CB8AC3E}">
        <p14:creationId xmlns:p14="http://schemas.microsoft.com/office/powerpoint/2010/main" val="39938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ECBA7A-13CB-134B-8115-1014DAF648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1999" cy="6864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D9A49F-8734-2143-9BA5-7C5C8ADFD8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872" b="5872"/>
          <a:stretch/>
        </p:blipFill>
        <p:spPr>
          <a:xfrm>
            <a:off x="2217683" y="1406638"/>
            <a:ext cx="9049407" cy="452572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0441" y="493135"/>
            <a:ext cx="9414990" cy="11510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How We Work</a:t>
            </a:r>
          </a:p>
        </p:txBody>
      </p:sp>
    </p:spTree>
    <p:extLst>
      <p:ext uri="{BB962C8B-B14F-4D97-AF65-F5344CB8AC3E}">
        <p14:creationId xmlns:p14="http://schemas.microsoft.com/office/powerpoint/2010/main" val="827898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8D3B69-E633-D44E-A7A2-1794123D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7A374C-C3BD-424E-8BB7-D53DF43688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626" y="0"/>
            <a:ext cx="12196626" cy="686723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D4F4AF4-6F4A-B94A-B978-205B4FADE681}"/>
              </a:ext>
            </a:extLst>
          </p:cNvPr>
          <p:cNvSpPr txBox="1">
            <a:spLocks/>
          </p:cNvSpPr>
          <p:nvPr/>
        </p:nvSpPr>
        <p:spPr>
          <a:xfrm>
            <a:off x="2406872" y="493135"/>
            <a:ext cx="9362439" cy="1151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51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</a:rPr>
              <a:t>Why United Way?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96F2A58B-855B-C54F-BD1E-D37D078BF597}"/>
              </a:ext>
            </a:extLst>
          </p:cNvPr>
          <p:cNvSpPr txBox="1">
            <a:spLocks/>
          </p:cNvSpPr>
          <p:nvPr/>
        </p:nvSpPr>
        <p:spPr>
          <a:xfrm>
            <a:off x="2406872" y="2301565"/>
            <a:ext cx="7662038" cy="1977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191"/>
              </a:buClr>
              <a:buFont typeface="Arial"/>
              <a:buChar char="•"/>
              <a:defRPr sz="24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20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6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6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100" b="1" dirty="0">
                <a:latin typeface="Arial" panose="020B0604020202020204" pitchFamily="34" charset="0"/>
                <a:ea typeface="Times New Roman" panose="02020603050405020304" pitchFamily="18" charset="0"/>
              </a:rPr>
              <a:t>We bring the community together, in a way no single</a:t>
            </a:r>
            <a:br>
              <a:rPr lang="en-US" sz="21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100" b="1" dirty="0">
                <a:latin typeface="Arial" panose="020B0604020202020204" pitchFamily="34" charset="0"/>
                <a:ea typeface="Times New Roman" panose="02020603050405020304" pitchFamily="18" charset="0"/>
              </a:rPr>
              <a:t>organization can, 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to have the tough conversations, mobilize</a:t>
            </a:r>
            <a:b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the resources and develop the collective solutions necessary</a:t>
            </a:r>
            <a:b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to attack poverty at its roots.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827647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CFB3A9-7A1E-1441-8F7B-A756D2B85D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1999" cy="6864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359" y="3080986"/>
            <a:ext cx="9460091" cy="69602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Impact Areas</a:t>
            </a:r>
          </a:p>
        </p:txBody>
      </p:sp>
    </p:spTree>
    <p:extLst>
      <p:ext uri="{BB962C8B-B14F-4D97-AF65-F5344CB8AC3E}">
        <p14:creationId xmlns:p14="http://schemas.microsoft.com/office/powerpoint/2010/main" val="783373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1FA42B4-B937-4346-A232-532D85FB8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954" y="-1"/>
            <a:ext cx="12182092" cy="6859048"/>
          </a:xfrm>
        </p:spPr>
      </p:pic>
    </p:spTree>
    <p:extLst>
      <p:ext uri="{BB962C8B-B14F-4D97-AF65-F5344CB8AC3E}">
        <p14:creationId xmlns:p14="http://schemas.microsoft.com/office/powerpoint/2010/main" val="298784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929498"/>
      </a:dk2>
      <a:lt2>
        <a:srgbClr val="E7E6E6"/>
      </a:lt2>
      <a:accent1>
        <a:srgbClr val="004E95"/>
      </a:accent1>
      <a:accent2>
        <a:srgbClr val="649BD3"/>
      </a:accent2>
      <a:accent3>
        <a:srgbClr val="EE4638"/>
      </a:accent3>
      <a:accent4>
        <a:srgbClr val="FBB43E"/>
      </a:accent4>
      <a:accent5>
        <a:srgbClr val="4B4B4B"/>
      </a:accent5>
      <a:accent6>
        <a:srgbClr val="EA7200"/>
      </a:accent6>
      <a:hlink>
        <a:srgbClr val="004E95"/>
      </a:hlink>
      <a:folHlink>
        <a:srgbClr val="EE46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452</Words>
  <Application>Microsoft Macintosh PowerPoint</Application>
  <PresentationFormat>Widescreen</PresentationFormat>
  <Paragraphs>89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Agenda</vt:lpstr>
      <vt:lpstr>PowerPoint Presentation</vt:lpstr>
      <vt:lpstr>What We Do</vt:lpstr>
      <vt:lpstr>PowerPoint Presentation</vt:lpstr>
      <vt:lpstr>How We Work</vt:lpstr>
      <vt:lpstr>PowerPoint Presentation</vt:lpstr>
      <vt:lpstr>Impact Areas</vt:lpstr>
      <vt:lpstr>PowerPoint Presentation</vt:lpstr>
      <vt:lpstr>PowerPoint Presentation</vt:lpstr>
      <vt:lpstr>PowerPoint Presentation</vt:lpstr>
      <vt:lpstr>PowerPoint Presentation</vt:lpstr>
      <vt:lpstr>What a Dollar Buys</vt:lpstr>
      <vt:lpstr>Importance of Your Support</vt:lpstr>
      <vt:lpstr>Campaign Video</vt:lpstr>
      <vt:lpstr>PowerPoint Presentation</vt:lpstr>
      <vt:lpstr>PowerPoint Presentation</vt:lpstr>
      <vt:lpstr>Campaign Schedule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2017-03-22T19:41:19Z</dcterms:created>
  <dcterms:modified xsi:type="dcterms:W3CDTF">2022-05-31T19:33:20Z</dcterms:modified>
</cp:coreProperties>
</file>