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0" r:id="rId2"/>
    <p:sldId id="257" r:id="rId3"/>
    <p:sldId id="283" r:id="rId4"/>
    <p:sldId id="291" r:id="rId5"/>
    <p:sldId id="292" r:id="rId6"/>
    <p:sldId id="270" r:id="rId7"/>
    <p:sldId id="285" r:id="rId8"/>
    <p:sldId id="262" r:id="rId9"/>
    <p:sldId id="280" r:id="rId10"/>
    <p:sldId id="295" r:id="rId11"/>
    <p:sldId id="265" r:id="rId12"/>
    <p:sldId id="296" r:id="rId13"/>
    <p:sldId id="281" r:id="rId14"/>
    <p:sldId id="297" r:id="rId15"/>
    <p:sldId id="282" r:id="rId16"/>
    <p:sldId id="298" r:id="rId17"/>
    <p:sldId id="286" r:id="rId18"/>
    <p:sldId id="294" r:id="rId19"/>
    <p:sldId id="287" r:id="rId20"/>
    <p:sldId id="284" r:id="rId21"/>
    <p:sldId id="288" r:id="rId22"/>
    <p:sldId id="289" r:id="rId23"/>
    <p:sldId id="275" r:id="rId2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86A7"/>
    <a:srgbClr val="CE8665"/>
    <a:srgbClr val="D8B67A"/>
    <a:srgbClr val="9FABC2"/>
    <a:srgbClr val="539ED0"/>
    <a:srgbClr val="F57814"/>
    <a:srgbClr val="FFB351"/>
    <a:srgbClr val="FF443B"/>
    <a:srgbClr val="005191"/>
    <a:srgbClr val="FBB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84"/>
    <p:restoredTop sz="94684"/>
  </p:normalViewPr>
  <p:slideViewPr>
    <p:cSldViewPr snapToGrid="0" snapToObjects="1">
      <p:cViewPr varScale="1">
        <p:scale>
          <a:sx n="192" d="100"/>
          <a:sy n="192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10100-14E3-D647-84FF-F8CB4A92EEE3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04484-2D14-8147-A2DC-EBF549FB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CEA2A-B16D-F446-9BF6-799BE5083711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2BE64-911F-3D4B-A781-15E4A6542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7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99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1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93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73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61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42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6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7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15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0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4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4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E64-911F-3D4B-A781-15E4A65425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33135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998175"/>
            <a:ext cx="6764747" cy="61032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005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14400" y="5697398"/>
            <a:ext cx="6764216" cy="4896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A4B25F1E-F8F4-7B47-BA46-B09357C18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37540"/>
            <a:ext cx="10440077" cy="2571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i="1">
                <a:solidFill>
                  <a:schemeClr val="accent1"/>
                </a:solidFill>
              </a:defRPr>
            </a:lvl1pPr>
            <a:lvl2pPr algn="ctr">
              <a:defRPr i="1">
                <a:solidFill>
                  <a:schemeClr val="accent1"/>
                </a:solidFill>
              </a:defRPr>
            </a:lvl2pPr>
            <a:lvl3pPr algn="ctr">
              <a:defRPr i="1">
                <a:solidFill>
                  <a:schemeClr val="accent1"/>
                </a:solidFill>
              </a:defRPr>
            </a:lvl3pPr>
            <a:lvl4pPr algn="ctr">
              <a:defRPr i="1">
                <a:solidFill>
                  <a:schemeClr val="accent1"/>
                </a:solidFill>
              </a:defRPr>
            </a:lvl4pPr>
            <a:lvl5pPr algn="ctr">
              <a:defRPr i="1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1F2CED0-F4B2-444C-A2DB-8B6203331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65859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1" y="3340100"/>
            <a:ext cx="10363200" cy="2571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i="1">
                <a:solidFill>
                  <a:srgbClr val="005191"/>
                </a:solidFill>
              </a:defRPr>
            </a:lvl1pPr>
            <a:lvl2pPr algn="ctr">
              <a:defRPr i="1">
                <a:solidFill>
                  <a:schemeClr val="accent1"/>
                </a:solidFill>
              </a:defRPr>
            </a:lvl2pPr>
            <a:lvl3pPr algn="ctr">
              <a:defRPr i="1">
                <a:solidFill>
                  <a:schemeClr val="accent1"/>
                </a:solidFill>
              </a:defRPr>
            </a:lvl3pPr>
            <a:lvl4pPr algn="ctr">
              <a:defRPr i="1">
                <a:solidFill>
                  <a:schemeClr val="accent1"/>
                </a:solidFill>
              </a:defRPr>
            </a:lvl4pPr>
            <a:lvl5pPr algn="ctr">
              <a:defRPr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F4A92AB-1C18-054F-9217-2B40B71CB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152275"/>
            <a:ext cx="10963073" cy="2342708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519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4491599"/>
            <a:ext cx="10963073" cy="150357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4405578-F49A-B34B-A203-7A1CFD9D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9862"/>
            <a:ext cx="10981035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14400" y="493135"/>
            <a:ext cx="10981032" cy="1151075"/>
          </a:xfrm>
        </p:spPr>
        <p:txBody>
          <a:bodyPr anchor="b"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 flipV="1">
            <a:off x="1188720" y="1644210"/>
            <a:ext cx="0" cy="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A5264B-CDD4-8B4B-953F-DBCD72401211}"/>
              </a:ext>
            </a:extLst>
          </p:cNvPr>
          <p:cNvCxnSpPr>
            <a:cxnSpLocks/>
          </p:cNvCxnSpPr>
          <p:nvPr userDrawn="1"/>
        </p:nvCxnSpPr>
        <p:spPr>
          <a:xfrm>
            <a:off x="1036320" y="1612732"/>
            <a:ext cx="10842642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83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111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470904" y="1825625"/>
            <a:ext cx="5408058" cy="41111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4400" y="493135"/>
            <a:ext cx="10964562" cy="1151075"/>
          </a:xfrm>
        </p:spPr>
        <p:txBody>
          <a:bodyPr anchor="b"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DC1A83-7CF6-AD42-ADA7-E9DA37FA0A76}"/>
              </a:ext>
            </a:extLst>
          </p:cNvPr>
          <p:cNvCxnSpPr>
            <a:cxnSpLocks/>
          </p:cNvCxnSpPr>
          <p:nvPr userDrawn="1"/>
        </p:nvCxnSpPr>
        <p:spPr>
          <a:xfrm>
            <a:off x="1036320" y="1612732"/>
            <a:ext cx="10842642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F3C9A9-8133-EF45-B7C3-0C243CEED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083553" y="-264587"/>
            <a:ext cx="4381500" cy="43561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9862"/>
            <a:ext cx="10972800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493135"/>
            <a:ext cx="10972800" cy="1151075"/>
          </a:xfrm>
        </p:spPr>
        <p:txBody>
          <a:bodyPr anchor="b"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0E0AC9-CB90-2040-A87E-FDFB508B46C6}"/>
              </a:ext>
            </a:extLst>
          </p:cNvPr>
          <p:cNvCxnSpPr>
            <a:cxnSpLocks/>
          </p:cNvCxnSpPr>
          <p:nvPr userDrawn="1"/>
        </p:nvCxnSpPr>
        <p:spPr>
          <a:xfrm>
            <a:off x="1036320" y="1612732"/>
            <a:ext cx="7002783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6667AC60-3FC4-5A4B-8102-D722020A5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5F9DB1C-4DE7-2A45-94CA-EE3605959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005236" y="-245538"/>
            <a:ext cx="4381500" cy="43561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9862"/>
            <a:ext cx="10968161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493135"/>
            <a:ext cx="10968161" cy="1151075"/>
          </a:xfrm>
        </p:spPr>
        <p:txBody>
          <a:bodyPr anchor="b"/>
          <a:lstStyle>
            <a:lvl1pPr>
              <a:defRPr>
                <a:solidFill>
                  <a:srgbClr val="539ED0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847853-8C8F-9F45-AD5C-DE2C4FBF6C15}"/>
              </a:ext>
            </a:extLst>
          </p:cNvPr>
          <p:cNvCxnSpPr>
            <a:cxnSpLocks/>
          </p:cNvCxnSpPr>
          <p:nvPr userDrawn="1"/>
        </p:nvCxnSpPr>
        <p:spPr>
          <a:xfrm>
            <a:off x="1036320" y="1612732"/>
            <a:ext cx="7002783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55F1768-6559-9F43-B897-FE1E271C8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7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B2BBCDB-0AEF-7A48-B66E-CC1BE36CCC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039101" y="-313269"/>
            <a:ext cx="4381500" cy="43561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9862"/>
            <a:ext cx="10964636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493135"/>
            <a:ext cx="10964636" cy="1151075"/>
          </a:xfrm>
        </p:spPr>
        <p:txBody>
          <a:bodyPr anchor="b"/>
          <a:lstStyle>
            <a:lvl1pPr>
              <a:defRPr>
                <a:solidFill>
                  <a:srgbClr val="FF443B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CA80BC-0589-C643-A8FD-AC4D83D39597}"/>
              </a:ext>
            </a:extLst>
          </p:cNvPr>
          <p:cNvCxnSpPr>
            <a:cxnSpLocks/>
          </p:cNvCxnSpPr>
          <p:nvPr userDrawn="1"/>
        </p:nvCxnSpPr>
        <p:spPr>
          <a:xfrm>
            <a:off x="1036320" y="1612732"/>
            <a:ext cx="7002783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1B3E971-AEB9-114C-B227-8DDFD1613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9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0D997AB-CA73-A447-8D1F-5CE50632F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3" b="90902" l="6445" r="93049">
                        <a14:foregroundMark x1="27371" y1="8952" x2="27371" y2="8952"/>
                        <a14:foregroundMark x1="72194" y1="8734" x2="72194" y2="8734"/>
                        <a14:foregroundMark x1="27951" y1="8588" x2="27951" y2="8588"/>
                        <a14:foregroundMark x1="71398" y1="8588" x2="71398" y2="8588"/>
                        <a14:foregroundMark x1="90152" y1="31514" x2="90152" y2="31514"/>
                        <a14:foregroundMark x1="93049" y1="34571" x2="93049" y2="34571"/>
                        <a14:foregroundMark x1="48950" y1="90975" x2="48950" y2="90975"/>
                        <a14:foregroundMark x1="6445" y1="35735" x2="6445" y2="35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103" y="-347136"/>
            <a:ext cx="4381500" cy="43561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571"/>
            <a:ext cx="10964636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493135"/>
            <a:ext cx="10964636" cy="1151075"/>
          </a:xfrm>
        </p:spPr>
        <p:txBody>
          <a:bodyPr anchor="b"/>
          <a:lstStyle>
            <a:lvl1pPr>
              <a:defRPr>
                <a:solidFill>
                  <a:srgbClr val="FFB35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D0A1FF-1B66-474B-A564-A056485AA76E}"/>
              </a:ext>
            </a:extLst>
          </p:cNvPr>
          <p:cNvCxnSpPr>
            <a:cxnSpLocks/>
          </p:cNvCxnSpPr>
          <p:nvPr userDrawn="1"/>
        </p:nvCxnSpPr>
        <p:spPr>
          <a:xfrm>
            <a:off x="1036320" y="1612732"/>
            <a:ext cx="7002783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B4E990C-C6C0-664E-9C8F-C0684E4BB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77E6AC8-4592-9E4D-BF8F-F51DBA1B6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225438" y="-1209033"/>
            <a:ext cx="6187547" cy="61875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9862"/>
            <a:ext cx="10964636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493135"/>
            <a:ext cx="10964636" cy="1151075"/>
          </a:xfrm>
        </p:spPr>
        <p:txBody>
          <a:bodyPr anchor="b"/>
          <a:lstStyle>
            <a:lvl1pPr>
              <a:defRPr>
                <a:solidFill>
                  <a:srgbClr val="F57814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F923BF-045B-C849-BE55-E68B99BF8921}"/>
              </a:ext>
            </a:extLst>
          </p:cNvPr>
          <p:cNvCxnSpPr>
            <a:cxnSpLocks/>
          </p:cNvCxnSpPr>
          <p:nvPr userDrawn="1"/>
        </p:nvCxnSpPr>
        <p:spPr>
          <a:xfrm>
            <a:off x="1036320" y="1612732"/>
            <a:ext cx="7002783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5922F2C-0369-374D-B0E4-E49AB5E60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3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5625"/>
            <a:ext cx="10515600" cy="405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675A59-F1BC-AE42-910B-AEF772B847CD}"/>
              </a:ext>
            </a:extLst>
          </p:cNvPr>
          <p:cNvGrpSpPr/>
          <p:nvPr userDrawn="1"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7E5850-11CC-8548-ABFF-5ED8F91545E3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2F0926-D8F5-C541-B507-321766C88113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694DD3-9AB3-0E46-B334-FCBE367FBA76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C7EDCF-53A7-3E45-AD9A-E9E4A5C655BE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569D14B-1FBD-A443-B845-D199664EF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D8D2BF-5426-DA4E-A02D-E2491B455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065CFCF-B9E6-A948-8471-6BEA301A176E}"/>
              </a:ext>
            </a:extLst>
          </p:cNvPr>
          <p:cNvSpPr txBox="1">
            <a:spLocks/>
          </p:cNvSpPr>
          <p:nvPr userDrawn="1"/>
        </p:nvSpPr>
        <p:spPr>
          <a:xfrm>
            <a:off x="8821597" y="6258752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r>
              <a:rPr lang="en-US" sz="1200" b="1" dirty="0" err="1">
                <a:solidFill>
                  <a:schemeClr val="accent1"/>
                </a:solidFill>
              </a:rPr>
              <a:t>Anytown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8934977-2A0D-504A-82F4-9D809EB87C7E}"/>
              </a:ext>
            </a:extLst>
          </p:cNvPr>
          <p:cNvSpPr txBox="1">
            <a:spLocks/>
          </p:cNvSpPr>
          <p:nvPr userDrawn="1"/>
        </p:nvSpPr>
        <p:spPr>
          <a:xfrm>
            <a:off x="8826597" y="6479810"/>
            <a:ext cx="1872332" cy="2416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50" dirty="0">
                <a:solidFill>
                  <a:schemeClr val="accent1"/>
                </a:solidFill>
              </a:rPr>
              <a:t>UnitedWayofAnytown.org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4" r:id="rId3"/>
    <p:sldLayoutId id="214748366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1" r:id="rId10"/>
    <p:sldLayoutId id="214748366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191"/>
        </a:buClr>
        <a:buFont typeface="Arial"/>
        <a:buChar char="•"/>
        <a:defRPr sz="28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191"/>
        </a:buClr>
        <a:buFont typeface="Arial"/>
        <a:buChar char="•"/>
        <a:defRPr sz="24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191"/>
        </a:buClr>
        <a:buFont typeface="Arial"/>
        <a:buChar char="•"/>
        <a:defRPr sz="20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191"/>
        </a:buClr>
        <a:buFont typeface="Arial"/>
        <a:buChar char="•"/>
        <a:defRPr sz="18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191"/>
        </a:buClr>
        <a:buFont typeface="Arial"/>
        <a:buChar char="•"/>
        <a:defRPr sz="18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0F7DF4-DE02-5B4C-964F-B96130A515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5A093EB-DECA-5534-83B4-22621884B56A}"/>
              </a:ext>
            </a:extLst>
          </p:cNvPr>
          <p:cNvSpPr txBox="1">
            <a:spLocks/>
          </p:cNvSpPr>
          <p:nvPr/>
        </p:nvSpPr>
        <p:spPr>
          <a:xfrm>
            <a:off x="6875903" y="5727139"/>
            <a:ext cx="5675586" cy="293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None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None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None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None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None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Annual [COMPANY NAME] Campaign Kickoff</a:t>
            </a: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1FA42B4-B937-4346-A232-532D85FB8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1049"/>
            <a:ext cx="12192000" cy="6864627"/>
          </a:xfrm>
        </p:spPr>
      </p:pic>
    </p:spTree>
    <p:extLst>
      <p:ext uri="{BB962C8B-B14F-4D97-AF65-F5344CB8AC3E}">
        <p14:creationId xmlns:p14="http://schemas.microsoft.com/office/powerpoint/2010/main" val="2910800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907376B-5A84-7749-A4ED-1955AC1C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1049"/>
            <a:ext cx="12192000" cy="6864627"/>
          </a:xfrm>
        </p:spPr>
      </p:pic>
    </p:spTree>
    <p:extLst>
      <p:ext uri="{BB962C8B-B14F-4D97-AF65-F5344CB8AC3E}">
        <p14:creationId xmlns:p14="http://schemas.microsoft.com/office/powerpoint/2010/main" val="49733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907376B-5A84-7749-A4ED-1955AC1C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1049"/>
            <a:ext cx="12192000" cy="6864627"/>
          </a:xfrm>
        </p:spPr>
      </p:pic>
    </p:spTree>
    <p:extLst>
      <p:ext uri="{BB962C8B-B14F-4D97-AF65-F5344CB8AC3E}">
        <p14:creationId xmlns:p14="http://schemas.microsoft.com/office/powerpoint/2010/main" val="2599338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24531B-BA55-2E48-AFC3-C669C64F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57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24531B-BA55-2E48-AFC3-C669C64F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7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F25F9-66CA-AB4E-880A-5A7AB4CEBE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64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F25F9-66CA-AB4E-880A-5A7AB4CEBE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1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36426D-934D-8E44-9DD0-5E323080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76748"/>
            <a:ext cx="12334460" cy="6934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9699" y="493135"/>
            <a:ext cx="9457032" cy="11510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What a Dollar Buys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6FFB8-9347-8C4B-9C37-8C5F9DBAC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58072" y="2210168"/>
            <a:ext cx="553581" cy="553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3857D-1C72-E84A-B4B1-F47E8925C9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58072" y="2897249"/>
            <a:ext cx="553581" cy="553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53F5F-1154-0D40-A33E-EB10F619D7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58072" y="3583101"/>
            <a:ext cx="553580" cy="55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761977-C71C-E14B-89D0-7B6320AC03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58072" y="4268952"/>
            <a:ext cx="553580" cy="553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BB1D85-0AE3-C049-B2DF-909333269D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H="1">
            <a:off x="1958070" y="4954803"/>
            <a:ext cx="553581" cy="55358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577DA9-5306-CB46-A208-04E2478C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703" y="2331291"/>
            <a:ext cx="8766767" cy="3404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$2 per pay period = </a:t>
            </a:r>
            <a:r>
              <a:rPr lang="en-US" sz="1600" dirty="0"/>
              <a:t>eight meals for a family of four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$4 per pay period = </a:t>
            </a:r>
            <a:r>
              <a:rPr lang="en-US" sz="1600" dirty="0"/>
              <a:t>books for 80 preschoolers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$10 per pay period = </a:t>
            </a:r>
            <a:r>
              <a:rPr lang="en-US" sz="1600" dirty="0"/>
              <a:t>educational summer camp for 12 kids in need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$20 per pay period = </a:t>
            </a:r>
            <a:r>
              <a:rPr lang="en-US" sz="1600" dirty="0"/>
              <a:t>job training for four people so they can support themselves financially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$40 per pay period = </a:t>
            </a:r>
            <a:r>
              <a:rPr lang="en-US" sz="1600" dirty="0"/>
              <a:t>counseling for five victims of abuse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200" b="0" i="1" dirty="0">
                <a:effectLst/>
                <a:latin typeface="-apple-system"/>
              </a:rPr>
              <a:t>*Based on 26 pay periods per year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2340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36426D-934D-8E44-9DD0-5E323080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577DA9-5306-CB46-A208-04E2478C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100" y="2312645"/>
            <a:ext cx="7546848" cy="40547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100" b="1" dirty="0"/>
              <a:t>Brian </a:t>
            </a:r>
            <a:r>
              <a:rPr lang="en-US" sz="2100" b="1" dirty="0" err="1"/>
              <a:t>Hassett</a:t>
            </a:r>
            <a:r>
              <a:rPr lang="en-US" sz="2100" b="1" dirty="0"/>
              <a:t>,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100" dirty="0"/>
              <a:t>United Way of Greater Nashville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100" dirty="0"/>
              <a:t>President and CEO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100" b="1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100" b="1" dirty="0"/>
              <a:t>[WORKPLACE ECM, CEO]</a:t>
            </a:r>
            <a:endParaRPr lang="en-US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7100" y="493135"/>
            <a:ext cx="9457032" cy="11510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Importance of Your Support</a:t>
            </a:r>
          </a:p>
        </p:txBody>
      </p:sp>
    </p:spTree>
    <p:extLst>
      <p:ext uri="{BB962C8B-B14F-4D97-AF65-F5344CB8AC3E}">
        <p14:creationId xmlns:p14="http://schemas.microsoft.com/office/powerpoint/2010/main" val="265995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1395E-01B3-BC4D-A4CA-A630ADD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7955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577DA9-5306-CB46-A208-04E2478C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726" y="2312645"/>
            <a:ext cx="7546848" cy="405478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[INSERT FULL-SCREEN CAMPAIGN VIDEO]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3726" y="493135"/>
            <a:ext cx="9457032" cy="11510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Campaign Video</a:t>
            </a:r>
          </a:p>
        </p:txBody>
      </p:sp>
    </p:spTree>
    <p:extLst>
      <p:ext uri="{BB962C8B-B14F-4D97-AF65-F5344CB8AC3E}">
        <p14:creationId xmlns:p14="http://schemas.microsoft.com/office/powerpoint/2010/main" val="1455776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1CD5DE-5D85-3E4C-A7A7-285BD03C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D7406-67A6-3247-B125-FDA4CDEC3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392" y="2109216"/>
            <a:ext cx="10981032" cy="374294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200" dirty="0"/>
              <a:t>About United Way of Greater Nashville</a:t>
            </a:r>
          </a:p>
          <a:p>
            <a:pPr>
              <a:buClr>
                <a:schemeClr val="tx1"/>
              </a:buClr>
            </a:pPr>
            <a:r>
              <a:rPr lang="en-US" sz="2200" dirty="0"/>
              <a:t>Brian </a:t>
            </a:r>
            <a:r>
              <a:rPr lang="en-US" sz="2200" dirty="0" err="1"/>
              <a:t>Hassett</a:t>
            </a:r>
            <a:r>
              <a:rPr lang="en-US" sz="2200" dirty="0"/>
              <a:t>, UWGN president and CEO</a:t>
            </a:r>
          </a:p>
          <a:p>
            <a:pPr>
              <a:buClr>
                <a:schemeClr val="tx1"/>
              </a:buClr>
            </a:pPr>
            <a:r>
              <a:rPr lang="en-US" sz="2200" dirty="0"/>
              <a:t>[WORKPLACE ECM, CEO]</a:t>
            </a:r>
          </a:p>
          <a:p>
            <a:pPr>
              <a:buClr>
                <a:schemeClr val="tx1"/>
              </a:buClr>
            </a:pPr>
            <a:r>
              <a:rPr lang="en-US" sz="2200" dirty="0"/>
              <a:t>Campaign Video</a:t>
            </a:r>
          </a:p>
          <a:p>
            <a:pPr>
              <a:buClr>
                <a:schemeClr val="tx1"/>
              </a:buClr>
            </a:pPr>
            <a:r>
              <a:rPr lang="en-US" sz="2200" dirty="0"/>
              <a:t>Incentives</a:t>
            </a:r>
          </a:p>
          <a:p>
            <a:pPr>
              <a:buClr>
                <a:schemeClr val="tx1"/>
              </a:buClr>
            </a:pPr>
            <a:r>
              <a:rPr lang="en-US" sz="2200" dirty="0"/>
              <a:t>Goal</a:t>
            </a:r>
          </a:p>
          <a:p>
            <a:pPr>
              <a:buClr>
                <a:schemeClr val="tx1"/>
              </a:buClr>
            </a:pPr>
            <a:r>
              <a:rPr lang="en-US" sz="2200" dirty="0"/>
              <a:t>Activities</a:t>
            </a:r>
          </a:p>
          <a:p>
            <a:pPr>
              <a:buClr>
                <a:schemeClr val="tx1"/>
              </a:buClr>
            </a:pPr>
            <a:r>
              <a:rPr lang="en-US" sz="2200" dirty="0"/>
              <a:t>Closing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8392" y="493135"/>
            <a:ext cx="10981032" cy="11510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38026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6EC551-FD41-1F47-AEE7-FAD4297E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7955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21CE31-8E55-9848-891E-A55DEA77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913892"/>
            <a:ext cx="10363200" cy="2571025"/>
          </a:xfrm>
        </p:spPr>
        <p:txBody>
          <a:bodyPr/>
          <a:lstStyle/>
          <a:p>
            <a:r>
              <a:rPr lang="en-US" i="0" dirty="0">
                <a:solidFill>
                  <a:schemeClr val="accent5"/>
                </a:solidFill>
              </a:rPr>
              <a:t>[INSERT THEME]</a:t>
            </a:r>
          </a:p>
          <a:p>
            <a:endParaRPr lang="en-US" i="0" dirty="0">
              <a:solidFill>
                <a:schemeClr val="accent5"/>
              </a:solidFill>
            </a:endParaRPr>
          </a:p>
          <a:p>
            <a:r>
              <a:rPr lang="en-US" i="0" dirty="0">
                <a:solidFill>
                  <a:schemeClr val="tx1"/>
                </a:solidFill>
              </a:rPr>
              <a:t>GOAL: </a:t>
            </a:r>
            <a:r>
              <a:rPr lang="en-US" i="0" dirty="0">
                <a:solidFill>
                  <a:schemeClr val="accent5"/>
                </a:solidFill>
              </a:rPr>
              <a:t>[INSERT GOAL]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AAD5110F-F488-4D4D-9EF2-7A0134816F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8730" y="0"/>
            <a:ext cx="6334540" cy="2658596"/>
          </a:xfrm>
        </p:spPr>
      </p:sp>
    </p:spTree>
    <p:extLst>
      <p:ext uri="{BB962C8B-B14F-4D97-AF65-F5344CB8AC3E}">
        <p14:creationId xmlns:p14="http://schemas.microsoft.com/office/powerpoint/2010/main" val="2695896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503B65-A703-864D-89BA-6CB69BB4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21CE31-8E55-9848-891E-A55DEA77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340100"/>
            <a:ext cx="10363200" cy="2571025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tx1"/>
                </a:solidFill>
              </a:rPr>
              <a:t>INCENTIVES:</a:t>
            </a:r>
          </a:p>
          <a:p>
            <a:pPr marL="571500" indent="-5715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accent5"/>
                </a:solidFill>
              </a:rPr>
              <a:t>[INCENTIVE 1]</a:t>
            </a:r>
          </a:p>
          <a:p>
            <a:pPr marL="571500" indent="-5715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accent5"/>
                </a:solidFill>
              </a:rPr>
              <a:t>[INCENTIVE 2]</a:t>
            </a:r>
          </a:p>
          <a:p>
            <a:pPr marL="571500" indent="-5715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accent5"/>
                </a:solidFill>
              </a:rPr>
              <a:t>[INCENTIVE 3]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i="0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500E8745-FD5B-3E46-DC0C-77D5908261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8730" y="0"/>
            <a:ext cx="6334540" cy="2658596"/>
          </a:xfrm>
        </p:spPr>
      </p:sp>
    </p:spTree>
    <p:extLst>
      <p:ext uri="{BB962C8B-B14F-4D97-AF65-F5344CB8AC3E}">
        <p14:creationId xmlns:p14="http://schemas.microsoft.com/office/powerpoint/2010/main" val="2963184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2B70BF-35B3-AE45-AE01-4A7327A765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577DA9-5306-CB46-A208-04E2478C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622" y="2312645"/>
            <a:ext cx="1755648" cy="405478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[DAY]</a:t>
            </a:r>
          </a:p>
          <a:p>
            <a:pPr marL="0" indent="0">
              <a:buNone/>
            </a:pPr>
            <a:r>
              <a:rPr lang="en-US" dirty="0"/>
              <a:t>[Activity]</a:t>
            </a:r>
          </a:p>
          <a:p>
            <a:pPr marL="0" indent="0">
              <a:buNone/>
            </a:pPr>
            <a:r>
              <a:rPr lang="en-US" dirty="0"/>
              <a:t>[Details]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7100" y="493135"/>
            <a:ext cx="9457032" cy="11510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Campaign Schedule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AAD3850-C593-4B42-917E-534277911510}"/>
              </a:ext>
            </a:extLst>
          </p:cNvPr>
          <p:cNvSpPr txBox="1">
            <a:spLocks/>
          </p:cNvSpPr>
          <p:nvPr/>
        </p:nvSpPr>
        <p:spPr>
          <a:xfrm>
            <a:off x="4053818" y="2312644"/>
            <a:ext cx="1755648" cy="405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[DAY]</a:t>
            </a:r>
          </a:p>
          <a:p>
            <a:pPr marL="0" indent="0">
              <a:buFont typeface="Arial"/>
              <a:buNone/>
            </a:pPr>
            <a:r>
              <a:rPr lang="en-US" dirty="0"/>
              <a:t>[Activity]</a:t>
            </a:r>
          </a:p>
          <a:p>
            <a:pPr marL="0" indent="0">
              <a:buFont typeface="Arial"/>
              <a:buNone/>
            </a:pPr>
            <a:r>
              <a:rPr lang="en-US" dirty="0"/>
              <a:t>[Details]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8473825-A848-1B4E-80B5-B617A668A2C7}"/>
              </a:ext>
            </a:extLst>
          </p:cNvPr>
          <p:cNvSpPr txBox="1">
            <a:spLocks/>
          </p:cNvSpPr>
          <p:nvPr/>
        </p:nvSpPr>
        <p:spPr>
          <a:xfrm>
            <a:off x="5969014" y="2301932"/>
            <a:ext cx="1755648" cy="405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[DAY]</a:t>
            </a:r>
          </a:p>
          <a:p>
            <a:pPr marL="0" indent="0">
              <a:buFont typeface="Arial"/>
              <a:buNone/>
            </a:pPr>
            <a:r>
              <a:rPr lang="en-US" dirty="0"/>
              <a:t>[Activity]</a:t>
            </a:r>
          </a:p>
          <a:p>
            <a:pPr marL="0" indent="0">
              <a:buFont typeface="Arial"/>
              <a:buNone/>
            </a:pPr>
            <a:r>
              <a:rPr lang="en-US" dirty="0"/>
              <a:t>[Details]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0EF5B0-5AC4-CD45-B728-6E000ADA5983}"/>
              </a:ext>
            </a:extLst>
          </p:cNvPr>
          <p:cNvSpPr txBox="1">
            <a:spLocks/>
          </p:cNvSpPr>
          <p:nvPr/>
        </p:nvSpPr>
        <p:spPr>
          <a:xfrm>
            <a:off x="7870966" y="2301362"/>
            <a:ext cx="1755648" cy="405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[DAY]</a:t>
            </a:r>
          </a:p>
          <a:p>
            <a:pPr marL="0" indent="0">
              <a:buFont typeface="Arial"/>
              <a:buNone/>
            </a:pPr>
            <a:r>
              <a:rPr lang="en-US" dirty="0"/>
              <a:t>[Activity]</a:t>
            </a:r>
          </a:p>
          <a:p>
            <a:pPr marL="0" indent="0">
              <a:buFont typeface="Arial"/>
              <a:buNone/>
            </a:pPr>
            <a:r>
              <a:rPr lang="en-US" dirty="0"/>
              <a:t>[Details]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33EDED0-BE42-C249-A6A5-7ED06376AF5C}"/>
              </a:ext>
            </a:extLst>
          </p:cNvPr>
          <p:cNvSpPr txBox="1">
            <a:spLocks/>
          </p:cNvSpPr>
          <p:nvPr/>
        </p:nvSpPr>
        <p:spPr>
          <a:xfrm>
            <a:off x="9772918" y="2301362"/>
            <a:ext cx="1755648" cy="405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[DAY]</a:t>
            </a:r>
          </a:p>
          <a:p>
            <a:pPr marL="0" indent="0">
              <a:buFont typeface="Arial"/>
              <a:buNone/>
            </a:pPr>
            <a:r>
              <a:rPr lang="en-US" dirty="0"/>
              <a:t>[Activity]</a:t>
            </a:r>
          </a:p>
          <a:p>
            <a:pPr marL="0" indent="0">
              <a:buFont typeface="Arial"/>
              <a:buNone/>
            </a:pPr>
            <a:r>
              <a:rPr lang="en-US" dirty="0"/>
              <a:t>[Details]</a:t>
            </a:r>
          </a:p>
        </p:txBody>
      </p:sp>
    </p:spTree>
    <p:extLst>
      <p:ext uri="{BB962C8B-B14F-4D97-AF65-F5344CB8AC3E}">
        <p14:creationId xmlns:p14="http://schemas.microsoft.com/office/powerpoint/2010/main" val="4223135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4C32056E-68F4-C64E-BF7A-1DE79009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7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656133-2CA2-994B-A61A-2B7E0843BB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31"/>
            <a:ext cx="12197956" cy="685800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E574401-321C-E341-8090-67B82CCD9B07}"/>
              </a:ext>
            </a:extLst>
          </p:cNvPr>
          <p:cNvSpPr txBox="1">
            <a:spLocks/>
          </p:cNvSpPr>
          <p:nvPr/>
        </p:nvSpPr>
        <p:spPr>
          <a:xfrm>
            <a:off x="1367483" y="2725971"/>
            <a:ext cx="9457032" cy="31778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Give now. Give generously.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unitedwaygreaternashville.org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400" b="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0" dirty="0">
                <a:solidFill>
                  <a:schemeClr val="tx1"/>
                </a:solidFill>
              </a:rPr>
              <a:t>With your help, we can ensure every person </a:t>
            </a:r>
            <a:br>
              <a:rPr lang="en-US" sz="1800" b="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has an equal chance at a bright future.</a:t>
            </a:r>
          </a:p>
        </p:txBody>
      </p:sp>
    </p:spTree>
    <p:extLst>
      <p:ext uri="{BB962C8B-B14F-4D97-AF65-F5344CB8AC3E}">
        <p14:creationId xmlns:p14="http://schemas.microsoft.com/office/powerpoint/2010/main" val="105791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97E7426-9D23-0047-B580-E068A58AD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1E5DE27-8694-A544-8617-45D5D60F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AA657F-396A-484F-9226-E9484D0B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B7E5A4A-6631-C345-8A5B-5ACE2D7F2E43}"/>
              </a:ext>
            </a:extLst>
          </p:cNvPr>
          <p:cNvSpPr txBox="1">
            <a:spLocks/>
          </p:cNvSpPr>
          <p:nvPr/>
        </p:nvSpPr>
        <p:spPr>
          <a:xfrm>
            <a:off x="2019422" y="918443"/>
            <a:ext cx="9362439" cy="1151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51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About United Way </a:t>
            </a:r>
          </a:p>
          <a:p>
            <a:r>
              <a:rPr lang="en-US" sz="4000" dirty="0">
                <a:solidFill>
                  <a:schemeClr val="tx1"/>
                </a:solidFill>
              </a:rPr>
              <a:t>of Greater Nashville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BD51C15-BB3F-3A4B-8AD6-9DEA0057EA6A}"/>
              </a:ext>
            </a:extLst>
          </p:cNvPr>
          <p:cNvSpPr txBox="1">
            <a:spLocks/>
          </p:cNvSpPr>
          <p:nvPr/>
        </p:nvSpPr>
        <p:spPr>
          <a:xfrm>
            <a:off x="2019422" y="2567381"/>
            <a:ext cx="7662038" cy="33721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Mission</a:t>
            </a:r>
            <a:br>
              <a:rPr lang="en-US" sz="2100" b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We unite the community and mobilize resources so that</a:t>
            </a:r>
            <a:b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every child, individual and family thrives.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Vision</a:t>
            </a:r>
            <a:br>
              <a:rPr lang="en-US" sz="2100" b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We envision a community where every person</a:t>
            </a:r>
            <a:r>
              <a:rPr lang="en-US" dirty="0">
                <a:latin typeface="Arial" panose="020B0604020202020204" pitchFamily="34" charset="0"/>
              </a:rPr>
              <a:t>–</a:t>
            </a: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no matter their background, their circumstances or their zip code</a:t>
            </a:r>
            <a:r>
              <a:rPr lang="en-US" dirty="0">
                <a:latin typeface="Arial" panose="020B0604020202020204" pitchFamily="34" charset="0"/>
              </a:rPr>
              <a:t>–</a:t>
            </a: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has an equal chance at a bright future. 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8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DDD6F-31C9-8D42-96DB-8C88D943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9422" y="493135"/>
            <a:ext cx="9362439" cy="11510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What We Do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789721B-467B-2943-8671-3A5A8285A187}"/>
              </a:ext>
            </a:extLst>
          </p:cNvPr>
          <p:cNvSpPr txBox="1">
            <a:spLocks/>
          </p:cNvSpPr>
          <p:nvPr/>
        </p:nvSpPr>
        <p:spPr>
          <a:xfrm>
            <a:off x="2019422" y="2301565"/>
            <a:ext cx="7662038" cy="197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We bring individuals, businesses, government decision makers and nonprofit agencies together to </a:t>
            </a:r>
            <a:r>
              <a:rPr lang="en-US" sz="2100" b="1" dirty="0">
                <a:latin typeface="Arial" panose="020B0604020202020204" pitchFamily="34" charset="0"/>
                <a:ea typeface="Times New Roman" panose="02020603050405020304" pitchFamily="18" charset="0"/>
              </a:rPr>
              <a:t>identify our community’s most pressing needs and make smart investments that will break the cycle of poverty </a:t>
            </a: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and ensure every individual and every family in our community thrives.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07772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DA6F60-1239-4646-A68C-D20CB8F4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A196F-E6D6-8346-9A5D-86593DFC6A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EC204E2-CE2B-F145-B8B4-84ABA3852552}"/>
              </a:ext>
            </a:extLst>
          </p:cNvPr>
          <p:cNvSpPr txBox="1">
            <a:spLocks/>
          </p:cNvSpPr>
          <p:nvPr/>
        </p:nvSpPr>
        <p:spPr>
          <a:xfrm>
            <a:off x="2019422" y="493135"/>
            <a:ext cx="9362439" cy="1151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51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We imagine a future where …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F65DC58-75E4-A541-B6AA-710A60E7005B}"/>
              </a:ext>
            </a:extLst>
          </p:cNvPr>
          <p:cNvSpPr txBox="1">
            <a:spLocks/>
          </p:cNvSpPr>
          <p:nvPr/>
        </p:nvSpPr>
        <p:spPr>
          <a:xfrm>
            <a:off x="2019422" y="2134113"/>
            <a:ext cx="7662038" cy="198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2100" dirty="0">
                <a:latin typeface="Arial" panose="020B0604020202020204" pitchFamily="34" charset="0"/>
              </a:rPr>
              <a:t>Families are healthy and strong.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2100" dirty="0">
                <a:latin typeface="Arial" panose="020B0604020202020204" pitchFamily="34" charset="0"/>
              </a:rPr>
              <a:t>All kids learn and succeed.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2100" dirty="0">
                <a:latin typeface="Arial" panose="020B0604020202020204" pitchFamily="34" charset="0"/>
              </a:rPr>
              <a:t>No one lives in poverty.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2100" dirty="0">
                <a:latin typeface="Arial" panose="020B0604020202020204" pitchFamily="34" charset="0"/>
              </a:rPr>
              <a:t>Everyone’s basic needs are met.</a:t>
            </a:r>
          </a:p>
        </p:txBody>
      </p:sp>
    </p:spTree>
    <p:extLst>
      <p:ext uri="{BB962C8B-B14F-4D97-AF65-F5344CB8AC3E}">
        <p14:creationId xmlns:p14="http://schemas.microsoft.com/office/powerpoint/2010/main" val="39938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ECBA7A-13CB-134B-8115-1014DAF64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9A49F-8734-2143-9BA5-7C5C8ADFD8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72" b="5872"/>
          <a:stretch/>
        </p:blipFill>
        <p:spPr>
          <a:xfrm>
            <a:off x="1830233" y="1406638"/>
            <a:ext cx="9049407" cy="45257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2991" y="493135"/>
            <a:ext cx="9414990" cy="11510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How We Work</a:t>
            </a:r>
          </a:p>
        </p:txBody>
      </p:sp>
    </p:spTree>
    <p:extLst>
      <p:ext uri="{BB962C8B-B14F-4D97-AF65-F5344CB8AC3E}">
        <p14:creationId xmlns:p14="http://schemas.microsoft.com/office/powerpoint/2010/main" val="827898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8D3B69-E633-D44E-A7A2-1794123D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7A374C-C3BD-424E-8BB7-D53DF436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27" y="0"/>
            <a:ext cx="12197955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D4F4AF4-6F4A-B94A-B978-205B4FADE681}"/>
              </a:ext>
            </a:extLst>
          </p:cNvPr>
          <p:cNvSpPr txBox="1">
            <a:spLocks/>
          </p:cNvSpPr>
          <p:nvPr/>
        </p:nvSpPr>
        <p:spPr>
          <a:xfrm>
            <a:off x="2019422" y="493135"/>
            <a:ext cx="9362439" cy="1151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51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Why United Way?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6F2A58B-855B-C54F-BD1E-D37D078BF597}"/>
              </a:ext>
            </a:extLst>
          </p:cNvPr>
          <p:cNvSpPr txBox="1">
            <a:spLocks/>
          </p:cNvSpPr>
          <p:nvPr/>
        </p:nvSpPr>
        <p:spPr>
          <a:xfrm>
            <a:off x="2019422" y="2301565"/>
            <a:ext cx="7662038" cy="197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6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latin typeface="Arial" panose="020B0604020202020204" pitchFamily="34" charset="0"/>
                <a:ea typeface="Times New Roman" panose="02020603050405020304" pitchFamily="18" charset="0"/>
              </a:rPr>
              <a:t>We bring the community together, in a way no single</a:t>
            </a:r>
            <a:br>
              <a:rPr lang="en-US" sz="2100" b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2100" b="1" dirty="0">
                <a:latin typeface="Arial" panose="020B0604020202020204" pitchFamily="34" charset="0"/>
                <a:ea typeface="Times New Roman" panose="02020603050405020304" pitchFamily="18" charset="0"/>
              </a:rPr>
              <a:t>organization can, </a:t>
            </a: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to have the tough conversations, mobilize</a:t>
            </a:r>
            <a:b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the resources and develop the collective solutions necessary</a:t>
            </a:r>
            <a:b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</a:rPr>
              <a:t>to attack poverty at its roots.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82764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CFB3A9-7A1E-1441-8F7B-A756D2B85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646" y="3080986"/>
            <a:ext cx="9460091" cy="6960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Impact Areas</a:t>
            </a:r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1FA42B4-B937-4346-A232-532D85FB8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1049"/>
            <a:ext cx="12192000" cy="6864627"/>
          </a:xfrm>
        </p:spPr>
      </p:pic>
    </p:spTree>
    <p:extLst>
      <p:ext uri="{BB962C8B-B14F-4D97-AF65-F5344CB8AC3E}">
        <p14:creationId xmlns:p14="http://schemas.microsoft.com/office/powerpoint/2010/main" val="298784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929498"/>
      </a:dk2>
      <a:lt2>
        <a:srgbClr val="E7E6E6"/>
      </a:lt2>
      <a:accent1>
        <a:srgbClr val="004E95"/>
      </a:accent1>
      <a:accent2>
        <a:srgbClr val="649BD3"/>
      </a:accent2>
      <a:accent3>
        <a:srgbClr val="EE4638"/>
      </a:accent3>
      <a:accent4>
        <a:srgbClr val="FBB43E"/>
      </a:accent4>
      <a:accent5>
        <a:srgbClr val="4B4B4B"/>
      </a:accent5>
      <a:accent6>
        <a:srgbClr val="EA7200"/>
      </a:accent6>
      <a:hlink>
        <a:srgbClr val="004E95"/>
      </a:hlink>
      <a:folHlink>
        <a:srgbClr val="EE463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434</Words>
  <Application>Microsoft Macintosh PowerPoint</Application>
  <PresentationFormat>Widescreen</PresentationFormat>
  <Paragraphs>89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-apple-system</vt:lpstr>
      <vt:lpstr>Arial</vt:lpstr>
      <vt:lpstr>Calibri</vt:lpstr>
      <vt:lpstr>Office Theme</vt:lpstr>
      <vt:lpstr>PowerPoint Presentation</vt:lpstr>
      <vt:lpstr>Agenda</vt:lpstr>
      <vt:lpstr>PowerPoint Presentation</vt:lpstr>
      <vt:lpstr>What We Do</vt:lpstr>
      <vt:lpstr>PowerPoint Presentation</vt:lpstr>
      <vt:lpstr>How We Work</vt:lpstr>
      <vt:lpstr>PowerPoint Presentation</vt:lpstr>
      <vt:lpstr>Impact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 Dollar Buys</vt:lpstr>
      <vt:lpstr>Importance of Your Support</vt:lpstr>
      <vt:lpstr>Campaign Video</vt:lpstr>
      <vt:lpstr>PowerPoint Presentation</vt:lpstr>
      <vt:lpstr>PowerPoint Presentation</vt:lpstr>
      <vt:lpstr>Campaign Schedule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2017-03-22T19:41:19Z</dcterms:created>
  <dcterms:modified xsi:type="dcterms:W3CDTF">2023-07-03T16:27:44Z</dcterms:modified>
</cp:coreProperties>
</file>